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  <p:sldMasterId id="2147483675" r:id="rId2"/>
  </p:sldMasterIdLst>
  <p:notesMasterIdLst>
    <p:notesMasterId r:id="rId71"/>
  </p:notesMasterIdLst>
  <p:sldIdLst>
    <p:sldId id="338" r:id="rId3"/>
    <p:sldId id="399" r:id="rId4"/>
    <p:sldId id="371" r:id="rId5"/>
    <p:sldId id="372" r:id="rId6"/>
    <p:sldId id="373" r:id="rId7"/>
    <p:sldId id="404" r:id="rId8"/>
    <p:sldId id="405" r:id="rId9"/>
    <p:sldId id="400" r:id="rId10"/>
    <p:sldId id="401" r:id="rId11"/>
    <p:sldId id="402" r:id="rId12"/>
    <p:sldId id="403" r:id="rId13"/>
    <p:sldId id="407" r:id="rId14"/>
    <p:sldId id="408" r:id="rId15"/>
    <p:sldId id="406" r:id="rId16"/>
    <p:sldId id="468" r:id="rId17"/>
    <p:sldId id="469" r:id="rId18"/>
    <p:sldId id="471" r:id="rId19"/>
    <p:sldId id="410" r:id="rId20"/>
    <p:sldId id="455" r:id="rId21"/>
    <p:sldId id="459" r:id="rId22"/>
    <p:sldId id="452" r:id="rId23"/>
    <p:sldId id="456" r:id="rId24"/>
    <p:sldId id="457" r:id="rId25"/>
    <p:sldId id="473" r:id="rId26"/>
    <p:sldId id="411" r:id="rId27"/>
    <p:sldId id="465" r:id="rId28"/>
    <p:sldId id="462" r:id="rId29"/>
    <p:sldId id="464" r:id="rId30"/>
    <p:sldId id="466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20" r:id="rId39"/>
    <p:sldId id="421" r:id="rId40"/>
    <p:sldId id="472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30" r:id="rId49"/>
    <p:sldId id="431" r:id="rId50"/>
    <p:sldId id="432" r:id="rId51"/>
    <p:sldId id="433" r:id="rId52"/>
    <p:sldId id="434" r:id="rId53"/>
    <p:sldId id="435" r:id="rId54"/>
    <p:sldId id="436" r:id="rId55"/>
    <p:sldId id="437" r:id="rId56"/>
    <p:sldId id="438" r:id="rId57"/>
    <p:sldId id="467" r:id="rId58"/>
    <p:sldId id="439" r:id="rId59"/>
    <p:sldId id="440" r:id="rId60"/>
    <p:sldId id="441" r:id="rId61"/>
    <p:sldId id="442" r:id="rId62"/>
    <p:sldId id="444" r:id="rId63"/>
    <p:sldId id="443" r:id="rId64"/>
    <p:sldId id="445" r:id="rId65"/>
    <p:sldId id="447" r:id="rId66"/>
    <p:sldId id="448" r:id="rId67"/>
    <p:sldId id="449" r:id="rId68"/>
    <p:sldId id="370" r:id="rId69"/>
    <p:sldId id="470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A2709"/>
    <a:srgbClr val="FF4343"/>
    <a:srgbClr val="1D1D1D"/>
    <a:srgbClr val="FFBD04"/>
    <a:srgbClr val="0BF90B"/>
    <a:srgbClr val="005CAF"/>
    <a:srgbClr val="0000FF"/>
    <a:srgbClr val="FFFF00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D2DD"/>
          </a:solidFill>
        </a:fill>
      </a:tcStyle>
    </a:wholeTbl>
    <a:band2H>
      <a:tcTxStyle/>
      <a:tcStyle>
        <a:tcBdr/>
        <a:fill>
          <a:solidFill>
            <a:srgbClr val="E7EA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6E6F6"/>
          </a:solidFill>
        </a:fill>
      </a:tcStyle>
    </a:wholeTbl>
    <a:band2H>
      <a:tcTxStyle/>
      <a:tcStyle>
        <a:tcBdr/>
        <a:fill>
          <a:solidFill>
            <a:srgbClr val="F3F3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00" autoAdjust="0"/>
  </p:normalViewPr>
  <p:slideViewPr>
    <p:cSldViewPr>
      <p:cViewPr varScale="1">
        <p:scale>
          <a:sx n="67" d="100"/>
          <a:sy n="67" d="100"/>
        </p:scale>
        <p:origin x="379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317009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 morning everyone. Thank you for coming to our talk. </a:t>
            </a:r>
          </a:p>
          <a:p>
            <a:endParaRPr lang="en-US" altLang="zh-CN" dirty="0"/>
          </a:p>
          <a:p>
            <a:r>
              <a:rPr lang="en-US" altLang="zh-CN" dirty="0"/>
              <a:t>My name is Qingnan Fan, a final-year PhD student in Shandong University. </a:t>
            </a:r>
          </a:p>
          <a:p>
            <a:endParaRPr lang="en-US" altLang="zh-CN" dirty="0"/>
          </a:p>
          <a:p>
            <a:r>
              <a:rPr lang="en-US" altLang="zh-CN" dirty="0"/>
              <a:t>Today I’m going to talk about our recent work on utilizing unsupervised learning techniques to solve the image smoothing problem. 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831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here’s our result, which doesn’t have these artifacts.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812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dirty="0"/>
              <a:t>Before introducing our algorithm, let’s think about what is the core of image smoothing? </a:t>
            </a:r>
          </a:p>
          <a:p>
            <a:endParaRPr lang="en-US" altLang="zh-CN" sz="1100" dirty="0"/>
          </a:p>
          <a:p>
            <a:r>
              <a:rPr lang="en-US" altLang="zh-CN" sz="1100" dirty="0"/>
              <a:t>It’s [click] which region to smooth and what image structure to preserve.</a:t>
            </a:r>
          </a:p>
          <a:p>
            <a:endParaRPr lang="en-US" altLang="zh-CN" sz="1100" dirty="0"/>
          </a:p>
          <a:p>
            <a:r>
              <a:rPr lang="en-US" altLang="zh-CN" sz="1100" dirty="0"/>
              <a:t>The most state-of-the-art approaches seek an optimization solution for a robust and global smoothing effect.</a:t>
            </a:r>
          </a:p>
          <a:p>
            <a:endParaRPr lang="en-US" altLang="zh-CN" sz="1100" dirty="0"/>
          </a:p>
          <a:p>
            <a:r>
              <a:rPr lang="en-US" altLang="zh-CN" sz="1100" dirty="0"/>
              <a:t>Its typical objective function [click] is usually composed of a data term [click], which minimizes the difference between the target and input image, and also a smooth term [click]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23423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smooth term is usually a regularization</a:t>
            </a:r>
          </a:p>
          <a:p>
            <a:endParaRPr lang="en-US" altLang="zh-CN" dirty="0"/>
          </a:p>
          <a:p>
            <a:r>
              <a:rPr lang="en-US" altLang="zh-CN" dirty="0"/>
              <a:t>It minimizes the </a:t>
            </a:r>
            <a:r>
              <a:rPr lang="en-US" altLang="zh-CN" dirty="0" err="1"/>
              <a:t>Lp</a:t>
            </a:r>
            <a:r>
              <a:rPr lang="en-US" altLang="zh-CN" dirty="0"/>
              <a:t> [click] difference between each pixel and its adjacent pixels, which is weighted [click] by either color affinity or spatial affinity..</a:t>
            </a:r>
          </a:p>
          <a:p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However, what really dominate the smoothing results is the </a:t>
            </a:r>
            <a:r>
              <a:rPr lang="en-US" altLang="zh-CN" dirty="0" err="1"/>
              <a:t>Lp</a:t>
            </a:r>
            <a:r>
              <a:rPr lang="en-US" altLang="zh-CN" dirty="0"/>
              <a:t> norm.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049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So let’s take a look at the smoothing results regularized by different </a:t>
            </a:r>
            <a:r>
              <a:rPr lang="en-US" altLang="zh-CN" dirty="0" err="1"/>
              <a:t>Lp</a:t>
            </a:r>
            <a:r>
              <a:rPr lang="en-US" altLang="zh-CN" dirty="0"/>
              <a:t> norm.</a:t>
            </a:r>
          </a:p>
          <a:p>
            <a:endParaRPr lang="en-US" altLang="zh-CN" dirty="0"/>
          </a:p>
          <a:p>
            <a:r>
              <a:rPr lang="en-US" altLang="zh-CN" dirty="0"/>
              <a:t>We use color affinity by default to compute the weight, except for the rightmost one.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06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better visualization, we illustrate the brightness on the 1D image slice, identified by the horizontal red line as shown in the input.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793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>
                <a:solidFill>
                  <a:schemeClr val="tx1"/>
                </a:solidFill>
              </a:rPr>
              <a:t>As you can see, for the small norm,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>
                <a:solidFill>
                  <a:schemeClr val="tx1"/>
                </a:solidFill>
              </a:rPr>
              <a:t>its advantage lies in it tends to preserve salient edges, like the hanging rope.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>
                <a:solidFill>
                  <a:schemeClr val="tx1"/>
                </a:solidFill>
              </a:rPr>
              <a:t>It also prefers the piece-wise constant effects, which is a good thing for image smoothing,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>
              <a:solidFill>
                <a:schemeClr val="tx1"/>
              </a:solidFill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>
                <a:solidFill>
                  <a:schemeClr val="tx1"/>
                </a:solidFill>
              </a:rPr>
              <a:t>but on the other hand, it creates spurious edges;  [click]</a:t>
            </a:r>
          </a:p>
        </p:txBody>
      </p:sp>
    </p:spTree>
    <p:extLst>
      <p:ext uri="{BB962C8B-B14F-4D97-AF65-F5344CB8AC3E}">
        <p14:creationId xmlns:p14="http://schemas.microsoft.com/office/powerpoint/2010/main" val="478904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>
                <a:solidFill>
                  <a:schemeClr val="tx1"/>
                </a:solidFill>
              </a:rPr>
              <a:t>While for a large norm, it doesn’t create spurious edges,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>
                <a:solidFill>
                  <a:schemeClr val="tx1"/>
                </a:solidFill>
              </a:rPr>
              <a:t>but it diminishes important structures,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>
                <a:solidFill>
                  <a:schemeClr val="tx1"/>
                </a:solidFill>
              </a:rPr>
              <a:t>and the result is more blurry than smooth [click].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>
              <a:solidFill>
                <a:schemeClr val="tx1"/>
              </a:solidFill>
            </a:endParaRPr>
          </a:p>
          <a:p>
            <a:pPr marL="0" indent="0" algn="l" hangingPunct="1">
              <a:buFont typeface="Arial" panose="020B0604020202020204" pitchFamily="34" charset="0"/>
              <a:buNone/>
            </a:pPr>
            <a:r>
              <a:rPr lang="en-US" altLang="zh-CN" sz="1800" b="0" dirty="0">
                <a:solidFill>
                  <a:schemeClr val="tx1"/>
                </a:solidFill>
              </a:rPr>
              <a:t>Therefore we can see that a single regularization doesn’t always work well</a:t>
            </a:r>
          </a:p>
        </p:txBody>
      </p:sp>
    </p:spTree>
    <p:extLst>
      <p:ext uri="{BB962C8B-B14F-4D97-AF65-F5344CB8AC3E}">
        <p14:creationId xmlns:p14="http://schemas.microsoft.com/office/powerpoint/2010/main" val="726047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paper, we propose … </a:t>
            </a:r>
          </a:p>
          <a:p>
            <a:endParaRPr lang="en-US" altLang="zh-CN" dirty="0"/>
          </a:p>
          <a:p>
            <a:r>
              <a:rPr lang="en-US" altLang="zh-CN" dirty="0"/>
              <a:t>Let’s take a look at the smoothing term again[click],  where ours are developed based on.</a:t>
            </a:r>
          </a:p>
          <a:p>
            <a:endParaRPr lang="en-US" altLang="zh-CN" dirty="0"/>
          </a:p>
          <a:p>
            <a:r>
              <a:rPr lang="en-US" altLang="zh-CN" dirty="0"/>
              <a:t>What makes our flattening term spatially variant is that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7890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modify the </a:t>
            </a:r>
            <a:r>
              <a:rPr lang="en-US" altLang="zh-CN" dirty="0" err="1"/>
              <a:t>Lp</a:t>
            </a:r>
            <a:r>
              <a:rPr lang="en-US" altLang="zh-CN" dirty="0"/>
              <a:t> norm to be adaptively changed from pixel to pixel,</a:t>
            </a:r>
          </a:p>
          <a:p>
            <a:endParaRPr lang="en-US" altLang="zh-CN" dirty="0"/>
          </a:p>
          <a:p>
            <a:r>
              <a:rPr lang="en-US" altLang="zh-CN" dirty="0"/>
              <a:t>The principle of deciding the per-pixel norm is as follows,</a:t>
            </a:r>
          </a:p>
        </p:txBody>
      </p:sp>
    </p:spTree>
    <p:extLst>
      <p:ext uri="{BB962C8B-B14F-4D97-AF65-F5344CB8AC3E}">
        <p14:creationId xmlns:p14="http://schemas.microsoft.com/office/powerpoint/2010/main" val="2269433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of all, let’s take a look at what is image smoothing. </a:t>
            </a:r>
          </a:p>
          <a:p>
            <a:endParaRPr lang="en-US" altLang="zh-CN" dirty="0"/>
          </a:p>
          <a:p>
            <a:r>
              <a:rPr lang="en-US" altLang="zh-CN" dirty="0"/>
              <a:t>Image smoothing is an image processing technique developed to diminish unimportant details, while preserve primary image structures.</a:t>
            </a:r>
          </a:p>
        </p:txBody>
      </p:sp>
    </p:spTree>
    <p:extLst>
      <p:ext uri="{BB962C8B-B14F-4D97-AF65-F5344CB8AC3E}">
        <p14:creationId xmlns:p14="http://schemas.microsoft.com/office/powerpoint/2010/main" val="1885473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By default we apply a small </a:t>
            </a:r>
            <a:r>
              <a:rPr lang="en-US" altLang="zh-CN" dirty="0" err="1"/>
              <a:t>Lp</a:t>
            </a:r>
            <a:r>
              <a:rPr lang="en-US" altLang="zh-CN" dirty="0"/>
              <a:t> norm everywhere, whose weight is computed by color affinity since we want to achieve strong smoothing effects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491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Once we find it tends to over-sharpen the images by creating some spurious edges [click], that do not exist in the input image,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681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62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apply a large norm whose weight is computed by spatial affinity on those regions, to blur out the spurious edges. </a:t>
            </a:r>
          </a:p>
          <a:p>
            <a:endParaRPr lang="en-US" altLang="zh-CN" dirty="0"/>
          </a:p>
          <a:p>
            <a:r>
              <a:rPr lang="en-US" altLang="zh-CN" dirty="0"/>
              <a:t>This process is done iteratively, which means the flattening criterion is dynamically changing, instead of a fixed term.</a:t>
            </a:r>
          </a:p>
          <a:p>
            <a:endParaRPr lang="en-US" altLang="zh-CN" dirty="0"/>
          </a:p>
          <a:p>
            <a:r>
              <a:rPr lang="en-US" altLang="zh-CN" dirty="0"/>
              <a:t>In our implementation, L2 and L0.8 norm is used as the large and small norm empirically.</a:t>
            </a:r>
          </a:p>
        </p:txBody>
      </p:sp>
    </p:spTree>
    <p:extLst>
      <p:ext uri="{BB962C8B-B14F-4D97-AF65-F5344CB8AC3E}">
        <p14:creationId xmlns:p14="http://schemas.microsoft.com/office/powerpoint/2010/main" val="209976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However, the regularization only determines how to smooth, it preserves some image structures in an implicit way.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Remember we just discussed the important thing for image smoothing is not just about smoothing, but also preserve important structures.  Regularization doesn’t achieve this in an explicit way, </a:t>
            </a:r>
          </a:p>
        </p:txBody>
      </p:sp>
    </p:spTree>
    <p:extLst>
      <p:ext uri="{BB962C8B-B14F-4D97-AF65-F5344CB8AC3E}">
        <p14:creationId xmlns:p14="http://schemas.microsoft.com/office/powerpoint/2010/main" val="4000291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maintain the structures better, we propose … [click]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It minimizes the difference between output and input image in the edge domain,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which is computed simply as the brightness difference between each pixel and its surrounding pixels</a:t>
            </a:r>
          </a:p>
        </p:txBody>
      </p:sp>
    </p:spTree>
    <p:extLst>
      <p:ext uri="{BB962C8B-B14F-4D97-AF65-F5344CB8AC3E}">
        <p14:creationId xmlns:p14="http://schemas.microsoft.com/office/powerpoint/2010/main" val="1562586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this example, the tree twigs are too thin to be maintained well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241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compute the edge map for input and output image, and minimize their difference, </a:t>
            </a:r>
          </a:p>
          <a:p>
            <a:r>
              <a:rPr lang="en-US" altLang="zh-CN" dirty="0"/>
              <a:t>but only on the important structures [click] identified by the binary mask.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770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optimization, the non-important image structures defined in the binary mask are mostly diminished, but the important thin twigs are still preserved in our result.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8590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Correspondingly, the output smooth image also demonstrates the same phenomenon.</a:t>
            </a:r>
          </a:p>
          <a:p>
            <a:endParaRPr lang="en-US" altLang="zh-CN" dirty="0"/>
          </a:p>
          <a:p>
            <a:r>
              <a:rPr lang="en-US" altLang="zh-CN" dirty="0"/>
              <a:t>Note in this paper, our contribution doesn’t lie in finding the important image structures, since which is a more objective task. </a:t>
            </a:r>
          </a:p>
          <a:p>
            <a:endParaRPr lang="en-US" altLang="zh-CN" dirty="0"/>
          </a:p>
          <a:p>
            <a:r>
              <a:rPr lang="en-US" altLang="zh-CN" dirty="0"/>
              <a:t>We develop some naïve approach which proves effective for most images we test. However, it can be replaced by more sophisticated algorithms to further improve performance for sure.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701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baseline="0" dirty="0">
                <a:latin typeface="+mj-lt"/>
                <a:ea typeface="+mj-ea"/>
                <a:cs typeface="+mj-cs"/>
                <a:sym typeface="Calibri"/>
              </a:rPr>
              <a:t>It can be applied to many applications, such as image abstraction,</a:t>
            </a:r>
          </a:p>
          <a:p>
            <a:endParaRPr lang="en-US" altLang="zh-CN" sz="1200" b="0" i="0" u="none" strike="noStrike" baseline="0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CN" sz="1200" b="0" i="0" u="none" strike="noStrike" baseline="0" dirty="0">
                <a:latin typeface="+mj-lt"/>
                <a:ea typeface="+mj-ea"/>
                <a:cs typeface="+mj-cs"/>
                <a:sym typeface="Calibri"/>
              </a:rPr>
              <a:t>Where the edges of smooth image can be extracted, and further decorated with random sketches in different directions to generate a pencil drawing picture</a:t>
            </a:r>
          </a:p>
          <a:p>
            <a:endParaRPr lang="en-US" altLang="zh-CN" sz="1200" b="0" i="0" u="none" strike="noStrike" baseline="0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CN" sz="1200" b="0" i="0" u="none" strike="noStrike" baseline="0" dirty="0">
                <a:latin typeface="+mj-lt"/>
                <a:ea typeface="+mj-ea"/>
                <a:cs typeface="+mj-cs"/>
                <a:sym typeface="Calibri"/>
              </a:rPr>
              <a:t>This image can be overlaid on the smooth image for an abstract look.</a:t>
            </a:r>
          </a:p>
        </p:txBody>
      </p:sp>
    </p:spTree>
    <p:extLst>
      <p:ext uri="{BB962C8B-B14F-4D97-AF65-F5344CB8AC3E}">
        <p14:creationId xmlns:p14="http://schemas.microsoft.com/office/powerpoint/2010/main" val="1367246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 the whole objective function is the weighted combination of the three terms.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688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validate our proposed energy function, </a:t>
            </a:r>
          </a:p>
          <a:p>
            <a:r>
              <a:rPr lang="en-US" altLang="zh-CN" dirty="0"/>
              <a:t>by removing a single component in the objective function each time.</a:t>
            </a:r>
          </a:p>
          <a:p>
            <a:endParaRPr lang="en-US" altLang="zh-CN" dirty="0"/>
          </a:p>
          <a:p>
            <a:r>
              <a:rPr lang="en-US" altLang="zh-CN" dirty="0"/>
              <a:t>For example, when we remove L0.8 norm, the optimized images look very blurry.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960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472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when we remove the L2 norm, it tends to over-sharpen some regions [click]</a:t>
            </a:r>
          </a:p>
        </p:txBody>
      </p:sp>
    </p:spTree>
    <p:extLst>
      <p:ext uri="{BB962C8B-B14F-4D97-AF65-F5344CB8AC3E}">
        <p14:creationId xmlns:p14="http://schemas.microsoft.com/office/powerpoint/2010/main" val="2910308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5864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The thin ropes shown here demonstrate a very challenging case, where w/o edge-preserving term, it’s mostly diminished.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83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3092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Until now, we haven’t touched the part how this objective function is optimized …</a:t>
            </a:r>
          </a:p>
          <a:p>
            <a:endParaRPr lang="en-US" altLang="zh-CN" dirty="0"/>
          </a:p>
          <a:p>
            <a:r>
              <a:rPr lang="en-US" altLang="zh-CN" dirty="0"/>
              <a:t>Well, it can be optimized by some traditional numerical solvers for sure,</a:t>
            </a:r>
          </a:p>
          <a:p>
            <a:endParaRPr lang="en-US" altLang="zh-CN" dirty="0"/>
          </a:p>
          <a:p>
            <a:r>
              <a:rPr lang="en-US" altLang="zh-CN" dirty="0"/>
              <a:t>However, usually it takes tens or hundreds of iterations for optimization.</a:t>
            </a:r>
          </a:p>
          <a:p>
            <a:endParaRPr lang="en-US" altLang="zh-CN" dirty="0"/>
          </a:p>
          <a:p>
            <a:r>
              <a:rPr lang="en-US" altLang="zh-CN" dirty="0"/>
              <a:t>And for each iteration, some extra information like the detected edges need to be fed for optimization.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040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what if we leverage a deep learning solver?</a:t>
            </a:r>
          </a:p>
          <a:p>
            <a:endParaRPr lang="en-US" altLang="zh-CN" dirty="0"/>
          </a:p>
          <a:p>
            <a:r>
              <a:rPr lang="en-US" altLang="zh-CN" dirty="0"/>
              <a:t>In the training stage, the input is fed to a deep network to generate an output, </a:t>
            </a:r>
          </a:p>
          <a:p>
            <a:endParaRPr lang="en-US" altLang="zh-CN" dirty="0"/>
          </a:p>
          <a:p>
            <a:r>
              <a:rPr lang="en-US" altLang="zh-CN" dirty="0"/>
              <a:t>which is further fed to the objective function for optimization by gradient descent, whose computed gradients are back propagated to modify the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929418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long as the objective function is differentiable, a deep learning solution can be explored here.</a:t>
            </a:r>
          </a:p>
          <a:p>
            <a:endParaRPr lang="en-US" altLang="zh-CN" dirty="0"/>
          </a:p>
          <a:p>
            <a:r>
              <a:rPr lang="en-US" altLang="zh-CN" dirty="0"/>
              <a:t>Since no ground truth label is defined in the objective function, the whole process is unsupervised learned</a:t>
            </a:r>
          </a:p>
          <a:p>
            <a:endParaRPr lang="en-US" altLang="zh-CN" dirty="0"/>
          </a:p>
          <a:p>
            <a:r>
              <a:rPr lang="en-US" altLang="zh-CN" dirty="0"/>
              <a:t>In our framework, the deep network is treated not as a regressor, not as a classifier, but as an optimizer.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760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Given </a:t>
            </a:r>
            <a:r>
              <a:rPr lang="en-US" altLang="zh-CN" dirty="0"/>
              <a:t>the input and smooth image, </a:t>
            </a:r>
          </a:p>
          <a:p>
            <a:r>
              <a:rPr lang="en-US" altLang="zh-CN" dirty="0"/>
              <a:t>the detail layer can be computed as the difference between the two images, </a:t>
            </a:r>
          </a:p>
          <a:p>
            <a:r>
              <a:rPr lang="en-US" altLang="zh-CN" dirty="0"/>
              <a:t>which can be further enhanced and superimposed on the smooth layer for a detail exaggerated image.</a:t>
            </a:r>
          </a:p>
        </p:txBody>
      </p:sp>
    </p:spTree>
    <p:extLst>
      <p:ext uri="{BB962C8B-B14F-4D97-AF65-F5344CB8AC3E}">
        <p14:creationId xmlns:p14="http://schemas.microsoft.com/office/powerpoint/2010/main" val="29408748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During evaluation, </a:t>
            </a:r>
            <a:r>
              <a:rPr lang="en-US" altLang="zh-CN" sz="1200" b="0" dirty="0">
                <a:solidFill>
                  <a:schemeClr val="tx1"/>
                </a:solidFill>
                <a:latin typeface="Adobe Gothic Std B"/>
              </a:rPr>
              <a:t>All the extra input information and optimization process is learned within the deep network, and no longer needed.</a:t>
            </a:r>
          </a:p>
          <a:p>
            <a:endParaRPr lang="en-US" altLang="zh-CN" dirty="0"/>
          </a:p>
          <a:p>
            <a:r>
              <a:rPr lang="en-US" altLang="zh-CN" dirty="0"/>
              <a:t>Our deep network only requires one forward pass to process the image, which is much more efficient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8475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case, we visualize some results optimized by different solvers</a:t>
            </a:r>
          </a:p>
          <a:p>
            <a:endParaRPr lang="en-US" altLang="zh-CN" dirty="0"/>
          </a:p>
          <a:p>
            <a:r>
              <a:rPr lang="en-US" altLang="zh-CN" dirty="0"/>
              <a:t>traditional optimizers still tend to over-sharpen some local regions.</a:t>
            </a:r>
          </a:p>
          <a:p>
            <a:endParaRPr lang="en-US" altLang="zh-CN" dirty="0"/>
          </a:p>
          <a:p>
            <a:r>
              <a:rPr lang="en-US" altLang="zh-CN" dirty="0"/>
              <a:t>To get to know more about these optimizers, we analyze the numerical and visual performance of these solvers.</a:t>
            </a:r>
          </a:p>
          <a:p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Besides the three optimizers, we also leverage a deep learning solver which is trained only on a single image, and hence works in a similar way as Adam and IRLS in principle, denoted as Ours (</a:t>
            </a:r>
            <a:r>
              <a:rPr lang="en-US" altLang="zh-CN" dirty="0" err="1"/>
              <a:t>overit</a:t>
            </a:r>
            <a:r>
              <a:rPr lang="en-US" altLang="zh-CN" dirty="0"/>
              <a:t>).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5897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start with a simple case where only L2 norm is applied in the loss function, and hence it is convex. </a:t>
            </a:r>
          </a:p>
          <a:p>
            <a:endParaRPr lang="en-US" altLang="zh-CN" dirty="0"/>
          </a:p>
          <a:p>
            <a:r>
              <a:rPr lang="en-US" altLang="zh-CN" dirty="0"/>
              <a:t>IRLS achieves the optimal result with one iteration, while the other three are all far from optimal</a:t>
            </a:r>
          </a:p>
        </p:txBody>
      </p:sp>
    </p:spTree>
    <p:extLst>
      <p:ext uri="{BB962C8B-B14F-4D97-AF65-F5344CB8AC3E}">
        <p14:creationId xmlns:p14="http://schemas.microsoft.com/office/powerpoint/2010/main" val="2566539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Visually, IRLS achieves the ideally blurry effects, while the others achieve less satisfactory results defined by L2 norm.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7767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 we replace the L2 norm with L0.8 norm, which makes the objective function nonconvex, </a:t>
            </a:r>
          </a:p>
          <a:p>
            <a:endParaRPr lang="en-US" altLang="zh-CN" dirty="0"/>
          </a:p>
          <a:p>
            <a:r>
              <a:rPr lang="en-US" altLang="zh-CN" dirty="0"/>
              <a:t>both IRLS and Adam achieves the lowest, followed by ours (overfit) and ours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86947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can also be seen, IRLS and Adam achieve the most piece-wise constant effects.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5566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if the loss function is a fixed mixture of both regularizations, then loss trend looks like a combination of the above two, and IRLS still has the best numerical result.</a:t>
            </a:r>
          </a:p>
          <a:p>
            <a:endParaRPr lang="en-US" altLang="zh-CN" dirty="0"/>
          </a:p>
          <a:p>
            <a:r>
              <a:rPr lang="en-US" altLang="zh-CN" dirty="0"/>
              <a:t>From all the above three numerical comparisons, we can see that the deep learning solver doesn’t have any advantage. </a:t>
            </a:r>
          </a:p>
          <a:p>
            <a:endParaRPr lang="en-US" altLang="zh-CN" dirty="0"/>
          </a:p>
          <a:p>
            <a:r>
              <a:rPr lang="en-US" altLang="zh-CN" dirty="0"/>
              <a:t>That is because for traditional optimizers, it’s optimized over each single image iteratively to achieve the best result on that specific image, while the deep learning solver learns a general knowledge from hundreds of thousands of images, but doesn’t show bias on a specific case.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1555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here’s the visual results.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303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Finally we switch the regularization with our dynamically changed one, in which case numerical comparison is less informative. We observe the over-sharpening effects for IRLS, Adam and ours (overfit), but not in our full pipeline.</a:t>
            </a:r>
          </a:p>
          <a:p>
            <a:endParaRPr lang="en-US" altLang="zh-CN" dirty="0"/>
          </a:p>
          <a:p>
            <a:r>
              <a:rPr lang="en-US" altLang="zh-CN" dirty="0"/>
              <a:t>The potential reason for that is our deep network learns </a:t>
            </a:r>
            <a:r>
              <a:rPr lang="en-US" altLang="zh-CN" b="1" dirty="0"/>
              <a:t>an implicit combination</a:t>
            </a:r>
            <a:r>
              <a:rPr lang="en-US" altLang="zh-CN" dirty="0"/>
              <a:t> of different regularizations, which reflects such an information on each image pixel during evaluation. While the other three still tends to achieve an optimal result under each iteration, which may </a:t>
            </a:r>
            <a:r>
              <a:rPr lang="en-US" altLang="zh-CN" b="1" dirty="0"/>
              <a:t>generally obtains the best </a:t>
            </a:r>
            <a:r>
              <a:rPr lang="en-US" altLang="zh-CN" dirty="0"/>
              <a:t>performance via numerical error, but not by visual inspection.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6787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compare the running time of different algorithms under a few image resolutions. As can be seen, Our method is much faster than traditional algorithms, </a:t>
            </a:r>
          </a:p>
          <a:p>
            <a:endParaRPr lang="en-US" altLang="zh-CN" dirty="0"/>
          </a:p>
          <a:p>
            <a:r>
              <a:rPr lang="en-US" altLang="zh-CN" dirty="0"/>
              <a:t>A few recent deep learning approaches accelerate the traditional smoothing algorithms by simulating their smoothing effects, which is denoted as Approximation CNN here, but doesn’t demonstrate a similar logic as ours.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71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the pictures with repetitive patterns, image smoothing can also be modified to remove final-scale textures from the primary image structures.</a:t>
            </a:r>
          </a:p>
        </p:txBody>
      </p:sp>
    </p:spTree>
    <p:extLst>
      <p:ext uri="{BB962C8B-B14F-4D97-AF65-F5344CB8AC3E}">
        <p14:creationId xmlns:p14="http://schemas.microsoft.com/office/powerpoint/2010/main" val="28231670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Fully convolutional neural network with residual connection.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1873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01402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demonstrate our algorithm on the image abstraction application, and compare it with two other approaches.</a:t>
            </a:r>
          </a:p>
          <a:p>
            <a:endParaRPr lang="en-US" altLang="zh-CN" dirty="0"/>
          </a:p>
          <a:p>
            <a:r>
              <a:rPr lang="en-US" altLang="zh-CN" dirty="0"/>
              <a:t>As can be seen, our results preserve much better structures, especially on the tree twigs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2665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can be better observed in the pencil drawing image,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72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pencil drawing can be further superimposed on the smooth image to generate the abstract look.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8980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for the detail enhancement, we first generate the smooth 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7003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and </a:t>
            </a:r>
            <a:r>
              <a:rPr lang="en-US" altLang="zh-CN" dirty="0"/>
              <a:t>then compute the detail layer for further enhancement.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0528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zoom in to the region identified by the white rectangle in the input image, where L0 and FGS shows strong gradient reversal artifacts, while ours does not.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3225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By simply modifying our objective function to determine the eliminated structure as the repetitive fine-scale patterns, we are able to implement the texture removal effects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7399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704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this problem still has a couple of challenges.</a:t>
            </a:r>
          </a:p>
          <a:p>
            <a:endParaRPr lang="en-US" altLang="zh-CN" dirty="0"/>
          </a:p>
          <a:p>
            <a:r>
              <a:rPr lang="en-US" altLang="zh-CN" dirty="0"/>
              <a:t>Its desired important structures are adaptively changed from application to application.</a:t>
            </a:r>
          </a:p>
          <a:p>
            <a:endParaRPr lang="en-US" altLang="zh-CN" dirty="0"/>
          </a:p>
          <a:p>
            <a:r>
              <a:rPr lang="en-US" altLang="zh-CN" dirty="0"/>
              <a:t>For the example of the edge preserving smoothing, its structure is determined by the gradient magnitude.</a:t>
            </a:r>
          </a:p>
          <a:p>
            <a:r>
              <a:rPr lang="en-US" altLang="zh-CN" dirty="0"/>
              <a:t>While for texture removal, it’s measured by object scales.</a:t>
            </a:r>
          </a:p>
          <a:p>
            <a:endParaRPr lang="en-US" altLang="zh-CN" dirty="0"/>
          </a:p>
          <a:p>
            <a:r>
              <a:rPr lang="en-US" altLang="zh-CN" dirty="0"/>
              <a:t>Therefore, it’s difficult for a single smoothing algorithm to work well for all the different applications.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947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objective function can also be facilitated by saliency map, which guides the network to smooth only the background regions. </a:t>
            </a:r>
          </a:p>
          <a:p>
            <a:endParaRPr lang="en-US" altLang="zh-CN" dirty="0"/>
          </a:p>
          <a:p>
            <a:r>
              <a:rPr lang="en-US" altLang="zh-CN" dirty="0"/>
              <a:t>During evaluation, no saliency information is needed, since it’s defined in the objective function and learned within the neural network jointly with the smoothing effects.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3133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33148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can also learn to only smooth the foreground region, and also exaggerate the details only on the foreground later 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5913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515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here’s another image, which demonstrates a perfect case for our background smooth application.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17259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511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I’m a final year PhD student, actively looking for postdocs. If you are interested in my research, feel free to contact me.</a:t>
            </a:r>
          </a:p>
          <a:p>
            <a:endParaRPr lang="en-US" altLang="zh-CN" dirty="0"/>
          </a:p>
          <a:p>
            <a:r>
              <a:rPr lang="en-US" altLang="zh-CN" sz="1200" b="0" i="0" u="none" strike="noStrike" baseline="0" dirty="0">
                <a:latin typeface="+mj-lt"/>
                <a:ea typeface="+mj-ea"/>
                <a:cs typeface="+mj-cs"/>
                <a:sym typeface="Calibri"/>
              </a:rPr>
              <a:t>That’s basically everything. Thank you for your attention and I’m happy to take questions. Thank you.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1430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baseline="0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259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534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 the other side, the state-of-the-art smoothing approaches are mostly optimization based, which is usually time-consuming. </a:t>
            </a:r>
          </a:p>
          <a:p>
            <a:endParaRPr lang="en-US" altLang="zh-CN" dirty="0"/>
          </a:p>
          <a:p>
            <a:r>
              <a:rPr lang="en-US" altLang="zh-CN" dirty="0"/>
              <a:t>The recent L1 smoothing takes 5-10 mins to process a 500x300 image.</a:t>
            </a:r>
          </a:p>
        </p:txBody>
      </p:sp>
    </p:spTree>
    <p:extLst>
      <p:ext uri="{BB962C8B-B14F-4D97-AF65-F5344CB8AC3E}">
        <p14:creationId xmlns:p14="http://schemas.microsoft.com/office/powerpoint/2010/main" val="2306598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Let’s take a look at two representative smoothing algorithms</a:t>
            </a:r>
          </a:p>
          <a:p>
            <a:endParaRPr lang="en-US" altLang="zh-CN" dirty="0"/>
          </a:p>
          <a:p>
            <a:r>
              <a:rPr lang="en-US" altLang="zh-CN" dirty="0"/>
              <a:t>L0 smoothing is a typical edge-preserving smoothing algorithm, which pursues strong smoothing effects.</a:t>
            </a:r>
          </a:p>
          <a:p>
            <a:endParaRPr lang="en-US" altLang="zh-CN" dirty="0"/>
          </a:p>
          <a:p>
            <a:r>
              <a:rPr lang="en-US" altLang="zh-CN" dirty="0"/>
              <a:t>However, it creates [click] some spurious edges which is caused by over-sharpening via strong regularizations.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880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Another recent work SGF, is designed for texture removal. however, in this case, it tends to over-smooth the image [click], and remove many important structures by mistake.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70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D1147-90D9-4FB5-A69D-5E44A23C2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24CB60-3304-44D8-B5FB-AC6D92F2C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C8C2BB-F127-427E-84F4-777282D8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D845B0-E702-455D-B9A2-90EAAFB7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40CBAE-8B6D-4AE2-9F0C-6BB2DAE8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71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9D302-F0F9-443F-A3BB-EF9A023C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B7C1FE-25B3-4078-BADA-F200BD4DC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229DE6-6D9D-49E3-BE39-1782C768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FFDCD-3753-439B-B23C-DFCBD432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5BCDB4-A114-4C8A-9F49-F7487187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75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D51F23-1B10-49DE-ACCA-3AA6D19F0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A9824A-FD41-492D-8900-CE3BC3507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7BBAD-BF34-4ABF-ABC1-43F9945B1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C369CD-96CE-48F0-93E5-5834834C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A413EB-5924-4368-AA26-5AF5DB1F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863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 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711200" y="2492375"/>
            <a:ext cx="10871200" cy="1225550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latin typeface="Adobe Gothic Std B"/>
                <a:ea typeface="Adobe Gothic Std B"/>
                <a:cs typeface="Adobe Gothic Std B"/>
                <a:sym typeface="Adobe Gothic Std B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"/>
          </p:nvPr>
        </p:nvSpPr>
        <p:spPr>
          <a:xfrm>
            <a:off x="1930400" y="3810000"/>
            <a:ext cx="8534400" cy="5334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400"/>
              </a:spcBef>
              <a:defRPr sz="2000">
                <a:solidFill>
                  <a:srgbClr val="898989"/>
                </a:solidFill>
              </a:defRPr>
            </a:lvl1pPr>
            <a:lvl2pPr marL="677007" indent="-219807" algn="ctr">
              <a:spcBef>
                <a:spcPts val="400"/>
              </a:spcBef>
              <a:defRPr sz="2000">
                <a:solidFill>
                  <a:srgbClr val="898989"/>
                </a:solidFill>
              </a:defRPr>
            </a:lvl2pPr>
            <a:lvl3pPr marL="1122218" indent="-207818" algn="ctr">
              <a:spcBef>
                <a:spcPts val="400"/>
              </a:spcBef>
              <a:defRPr sz="2000">
                <a:solidFill>
                  <a:srgbClr val="898989"/>
                </a:solidFill>
              </a:defRPr>
            </a:lvl3pPr>
            <a:lvl4pPr marL="1600200" indent="-228600" algn="ctr">
              <a:spcBef>
                <a:spcPts val="400"/>
              </a:spcBef>
              <a:defRPr sz="2000">
                <a:solidFill>
                  <a:srgbClr val="898989"/>
                </a:solidFill>
              </a:defRPr>
            </a:lvl4pPr>
            <a:lvl5pPr marL="2057400" indent="-228600" algn="ctr">
              <a:spcBef>
                <a:spcPts val="400"/>
              </a:spcBef>
              <a:defRPr sz="2000">
                <a:solidFill>
                  <a:srgbClr val="89898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11281680" y="6553201"/>
            <a:ext cx="300721" cy="307777"/>
          </a:xfrm>
          <a:prstGeom prst="rect">
            <a:avLst/>
          </a:prstGeom>
        </p:spPr>
        <p:txBody>
          <a:bodyPr/>
          <a:lstStyle>
            <a:lvl1pPr algn="r"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71464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2A077-4536-401B-BDB8-164801C87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CDFEF7-F075-4CA5-B879-BB8FBCAE7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3EB848-D5B4-49CD-8B64-2735369C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61750F-E7DB-4869-B1C8-B83DDC6A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B133D-7242-4F85-BFEC-8C33550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98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B2612-03E2-4476-A141-A6B56BAF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02B80-433A-488A-8AFA-D8FF07E04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83D293-578D-4808-9E9D-0B4865C3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1B815D-BA3F-46C5-8047-638E2CBA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151957-BCC1-4E3E-A43B-1D028AE3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31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15229-CFE9-45B8-A2B3-6E3E2F848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FA8AF7-4324-4320-A42B-213B0B9FA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F43B4A-7B18-4B3B-B20E-CC6D80ED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35A6C-41FF-4CC3-85CC-67B2DFE6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145134-8D1B-47DB-87D9-746CDCD8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116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8981F-5BAE-4C34-A92B-554B1EC0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ACA697-991C-491D-916D-F45D5E7B2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EEA3EB-5FE4-4E11-9296-F75FAC265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43313E-B4B3-43AE-80B0-5D176C33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58BC21-58E5-4700-B079-9F7B6AAF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DB6C17-BF47-4690-8822-A23A0024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2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31D5D-6A35-43C7-AAA2-64CB427D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64C0F-CB32-41C7-A879-9516CE78B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5F513C-7CEF-4BC1-A5B9-CD5724563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603EE7-E098-4355-BB75-0D4A6815C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93D31D-9636-45EB-9B4C-513244682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A0275F-B026-48EA-832D-D10FEBCAC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7B6EFA-3D4E-4609-92D6-6AD395B4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AB5FF8-D569-4989-8F28-E9645DD7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719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73310-C533-401C-88E9-9D627482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A7BE8E-B588-41AC-988D-E49C6A2A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7F978A-3C1A-4FA1-9644-8F17036B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2808B5-1959-4319-ADE2-8847E29F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283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27C73E-A482-4E14-815D-C7B9E0B0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0AED59-C18C-46B5-85CB-5D3AEB5C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1DB05A-E2DC-43A0-8032-E67863DD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67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4E5A1-4A40-4F0E-8188-05283779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3E699-40C2-42DA-B404-CD96BCA7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23EA0D-87AF-4895-917A-84D288D8B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1B826B-3DE2-4505-AEA0-F245C014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546734-11EA-4AD3-AAEC-55B5F821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685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E5CE2-556C-4D46-A3FD-BC7C5AAAC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106709-6634-45E7-ABC7-22B6F31F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792F7C-231C-4DAC-8B66-9A4DBF86A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64ADE1-6E09-43A4-9807-6BC63FBBA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FFF765-2628-4A06-B595-85684D7DD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F310C7-657E-493E-B199-44C0E8E8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106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5B2EA-6D5B-476D-AFEF-165E870C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CF8C50-8D22-478C-B24C-5C5A41FDD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E7A1F1-8C03-45D8-85E2-156CAE928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63FBDF-EFB7-45A3-BA79-926A99C0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0E2CAC-DF4B-4E4C-B8B8-6246458D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ABEA1F-E758-4226-81CA-055F9E9C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319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ED380-3F3E-46EF-A082-56CA0327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403E60-E669-4A77-A8C9-96F8A8536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9F1450-8C61-4525-A216-B882A9C9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9BC36-D635-4A38-9874-D0A3C4F4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A5E0C-C933-4164-8FCD-0B2B2D69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071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C790589-F6FB-40A8-9C30-8E8B1346A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31A258-8EB8-4D68-9394-CC049128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07E5F-97EE-4BA7-8ACD-AA7032344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7841C1-76AA-45B0-8E08-080BF8DE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B43C0-A6C4-4B57-A25F-5344C570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65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1B7ED-D8BC-42E8-9BA2-34E57CD5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C40488-3F79-4FB1-92D4-C37B274D3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4A28A0-C11E-4ADA-8D8D-4BADD169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F9E5FE-773F-4D4E-84C2-9CAE6B27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C92A0A-B1BB-4483-BD77-F65070F1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16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7DBEC-8EDC-4AD2-9F8F-66E70B97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F72E0-7541-4FB8-BEEC-3D5331268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6F1F1F-EB9F-465E-9508-D48B72F43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BD2801-1ED4-4A57-9505-EC88C0E52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715623-A761-434B-9D05-B5E501EE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F6FEF6-91C4-4EBC-8A30-1DFEA659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41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1C60B-8398-43BF-9367-39DC6914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981F71-B93F-4973-BEAC-C0BCA1454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A8C8E7-C566-4433-8DC0-1C1856236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CB14A4-BA95-44FC-A81E-1E8A4D3AB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FAC530-C043-4061-A1A3-48A1A4167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72745D-CC66-4462-9A6E-FE0C79ED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0234A5-543B-4BFE-A18D-A0A64300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FBECF4-2021-4AE7-A3F1-ED78B1F0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0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1D368-7CCB-4B93-B01A-F9637D6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D265A6-FA8A-4574-993E-15CCF899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D81352-E823-4DCC-AC9B-BD4C53F5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F99C96-E170-4E8C-AA33-5E7FD495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59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97C35B-75C5-4D39-A632-C88E37EE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D7C3AC-1251-432F-8045-0F324AD2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712645-D9D4-40FE-ADB5-4BEDE43F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41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F0EB7-E50D-4990-A4A8-D5A58F59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C3AB96-8718-4F3F-9532-76850D91E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DEAFA4-C17F-4720-9EFB-25C3E538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79FF20-5614-43E0-A6BE-0DA94907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326807-0B5A-41DA-86F3-05C0B96A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C0829E-7FF8-430E-A3E2-AF90F390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533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898FC-BED5-4F61-BCD2-1AD6ECA7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77058F-7DCC-4D7D-9F55-290526351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DFCD33-3D75-4F77-9425-26B11D7E4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8254D3-7B1F-44DC-8A29-B4AE19A1E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BE3897-95FF-49ED-AEC2-9BC247BC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76CA58-32A0-4E56-9C3B-9DBE8D40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7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925000-2BAB-4854-ACA3-50DA88C3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728C6D-AEB8-4889-A9FF-4569CBF4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B38C3C-6040-483F-86FC-6E5FE5CF5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95C6F-0CD9-465E-83B0-F17D1FBC265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6C5004-8E24-48E5-8E3A-F9CA10DDB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7E5A7F-D895-4FE9-97A7-A5DD88CC9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5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A70331-5567-4EE4-8014-BDE371E1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373AE6-0A50-4C37-BCAF-C10C014DE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63DBB-1801-4391-A976-AF6EB332A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E4B37-529F-4B98-B815-B47BDC870DC6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2F54B1-00A1-4778-AB53-4E7B4F6C1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561408-D0F3-4FFA-8106-4CF5B7AB5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89916-BA61-4785-86A6-03CF0439DF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3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5.jp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9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19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9.png"/><Relationship Id="rId3" Type="http://schemas.openxmlformats.org/officeDocument/2006/relationships/image" Target="../media/image6.png"/><Relationship Id="rId21" Type="http://schemas.openxmlformats.org/officeDocument/2006/relationships/image" Target="../media/image26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19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9.png"/><Relationship Id="rId3" Type="http://schemas.openxmlformats.org/officeDocument/2006/relationships/image" Target="../media/image6.png"/><Relationship Id="rId21" Type="http://schemas.openxmlformats.org/officeDocument/2006/relationships/image" Target="../media/image26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19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0.png"/><Relationship Id="rId5" Type="http://schemas.openxmlformats.org/officeDocument/2006/relationships/image" Target="../media/image53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530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6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0.png"/><Relationship Id="rId5" Type="http://schemas.openxmlformats.org/officeDocument/2006/relationships/image" Target="../media/image6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530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530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60.png"/><Relationship Id="rId9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8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9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0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.png"/><Relationship Id="rId7" Type="http://schemas.openxmlformats.org/officeDocument/2006/relationships/image" Target="../media/image12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jpg"/><Relationship Id="rId5" Type="http://schemas.openxmlformats.org/officeDocument/2006/relationships/image" Target="../media/image118.jpg"/><Relationship Id="rId4" Type="http://schemas.openxmlformats.org/officeDocument/2006/relationships/image" Target="../media/image117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.png"/><Relationship Id="rId7" Type="http://schemas.openxmlformats.org/officeDocument/2006/relationships/image" Target="../media/image12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jpg"/><Relationship Id="rId5" Type="http://schemas.openxmlformats.org/officeDocument/2006/relationships/image" Target="../media/image118.jpg"/><Relationship Id="rId4" Type="http://schemas.openxmlformats.org/officeDocument/2006/relationships/image" Target="../media/image121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.png"/><Relationship Id="rId7" Type="http://schemas.openxmlformats.org/officeDocument/2006/relationships/image" Target="../media/image12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jpg"/><Relationship Id="rId5" Type="http://schemas.openxmlformats.org/officeDocument/2006/relationships/image" Target="../media/image118.jpg"/><Relationship Id="rId4" Type="http://schemas.openxmlformats.org/officeDocument/2006/relationships/image" Target="../media/image124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3" Type="http://schemas.openxmlformats.org/officeDocument/2006/relationships/image" Target="../media/image6.png"/><Relationship Id="rId7" Type="http://schemas.openxmlformats.org/officeDocument/2006/relationships/image" Target="../media/image13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jpg"/><Relationship Id="rId5" Type="http://schemas.openxmlformats.org/officeDocument/2006/relationships/image" Target="../media/image128.jpg"/><Relationship Id="rId4" Type="http://schemas.openxmlformats.org/officeDocument/2006/relationships/image" Target="../media/image127.jpg"/><Relationship Id="rId9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6.png"/><Relationship Id="rId7" Type="http://schemas.openxmlformats.org/officeDocument/2006/relationships/image" Target="../media/image13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jpg"/><Relationship Id="rId5" Type="http://schemas.openxmlformats.org/officeDocument/2006/relationships/image" Target="../media/image128.jpg"/><Relationship Id="rId4" Type="http://schemas.openxmlformats.org/officeDocument/2006/relationships/image" Target="../media/image132.jpg"/><Relationship Id="rId9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13" Type="http://schemas.openxmlformats.org/officeDocument/2006/relationships/image" Target="../media/image139.png"/><Relationship Id="rId3" Type="http://schemas.openxmlformats.org/officeDocument/2006/relationships/image" Target="../media/image6.png"/><Relationship Id="rId7" Type="http://schemas.openxmlformats.org/officeDocument/2006/relationships/image" Target="../media/image134.jp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jpg"/><Relationship Id="rId11" Type="http://schemas.openxmlformats.org/officeDocument/2006/relationships/image" Target="../media/image137.png"/><Relationship Id="rId5" Type="http://schemas.openxmlformats.org/officeDocument/2006/relationships/image" Target="../media/image128.jpg"/><Relationship Id="rId10" Type="http://schemas.openxmlformats.org/officeDocument/2006/relationships/image" Target="../media/image136.png"/><Relationship Id="rId4" Type="http://schemas.openxmlformats.org/officeDocument/2006/relationships/image" Target="../media/image132.jpg"/><Relationship Id="rId9" Type="http://schemas.openxmlformats.org/officeDocument/2006/relationships/image" Target="../media/image134.png"/><Relationship Id="rId1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jpg"/><Relationship Id="rId5" Type="http://schemas.openxmlformats.org/officeDocument/2006/relationships/image" Target="../media/image142.jpg"/><Relationship Id="rId4" Type="http://schemas.openxmlformats.org/officeDocument/2006/relationships/image" Target="../media/image141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jpg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7.jpg"/><Relationship Id="rId5" Type="http://schemas.openxmlformats.org/officeDocument/2006/relationships/image" Target="../media/image156.jpg"/><Relationship Id="rId4" Type="http://schemas.openxmlformats.org/officeDocument/2006/relationships/image" Target="../media/image15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99"/>
          <p:cNvSpPr>
            <a:spLocks noGrp="1"/>
          </p:cNvSpPr>
          <p:nvPr>
            <p:ph type="body" sz="quarter" idx="1"/>
          </p:nvPr>
        </p:nvSpPr>
        <p:spPr>
          <a:xfrm>
            <a:off x="1199456" y="1441827"/>
            <a:ext cx="9793088" cy="95152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sz="4400" b="1" dirty="0">
                <a:solidFill>
                  <a:schemeClr val="tx1"/>
                </a:solidFill>
              </a:rPr>
              <a:t>Image Smoothing via Unsupervised Learning</a:t>
            </a:r>
          </a:p>
        </p:txBody>
      </p:sp>
      <p:sp>
        <p:nvSpPr>
          <p:cNvPr id="3" name="Shape 130">
            <a:extLst>
              <a:ext uri="{FF2B5EF4-FFF2-40B4-BE49-F238E27FC236}">
                <a16:creationId xmlns:a16="http://schemas.microsoft.com/office/drawing/2014/main" id="{6CBFB4BD-1024-408A-AD31-03A2EB959383}"/>
              </a:ext>
            </a:extLst>
          </p:cNvPr>
          <p:cNvSpPr txBox="1">
            <a:spLocks/>
          </p:cNvSpPr>
          <p:nvPr/>
        </p:nvSpPr>
        <p:spPr>
          <a:xfrm>
            <a:off x="1960222" y="2537363"/>
            <a:ext cx="8271555" cy="83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1pPr>
            <a:lvl2pPr marL="677007" marR="0" indent="-219807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2pPr>
            <a:lvl3pPr marL="1122218" marR="0" indent="-207818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3pPr>
            <a:lvl4pPr marL="16002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4pPr>
            <a:lvl5pPr marL="20574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8pPr>
            <a:lvl9pPr marL="39624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9pPr>
          </a:lstStyle>
          <a:p>
            <a:pPr hangingPunct="1">
              <a:defRPr sz="1600" b="1">
                <a:solidFill>
                  <a:srgbClr val="BFBFBF"/>
                </a:solidFill>
              </a:defRPr>
            </a:pPr>
            <a:r>
              <a:rPr lang="en-US" sz="1800" b="1" dirty="0">
                <a:solidFill>
                  <a:schemeClr val="tx1"/>
                </a:solidFill>
              </a:rPr>
              <a:t>Qingnan Fan</a:t>
            </a:r>
            <a:r>
              <a:rPr lang="en-US" sz="1800" baseline="29750" dirty="0">
                <a:solidFill>
                  <a:schemeClr val="tx1"/>
                </a:solidFill>
              </a:rPr>
              <a:t>1,2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Jiaolong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Yang</a:t>
            </a:r>
            <a:r>
              <a:rPr lang="en-US" sz="1800" baseline="2975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 David Wipf</a:t>
            </a:r>
            <a:r>
              <a:rPr lang="en-US" sz="1800" baseline="2975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Baoquan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Chen</a:t>
            </a:r>
            <a:r>
              <a:rPr lang="en-US" sz="1800" baseline="29750" dirty="0">
                <a:solidFill>
                  <a:schemeClr val="bg1">
                    <a:lumMod val="50000"/>
                  </a:schemeClr>
                </a:solidFill>
              </a:rPr>
              <a:t>4,1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 Xin Tong</a:t>
            </a:r>
            <a:r>
              <a:rPr lang="en-US" sz="1800" baseline="2975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" name="Shape 131">
            <a:extLst>
              <a:ext uri="{FF2B5EF4-FFF2-40B4-BE49-F238E27FC236}">
                <a16:creationId xmlns:a16="http://schemas.microsoft.com/office/drawing/2014/main" id="{B7F528D4-A704-4E82-A01A-BC2503047F31}"/>
              </a:ext>
            </a:extLst>
          </p:cNvPr>
          <p:cNvSpPr/>
          <p:nvPr/>
        </p:nvSpPr>
        <p:spPr>
          <a:xfrm>
            <a:off x="1174309" y="3216919"/>
            <a:ext cx="984337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300"/>
              </a:spcBef>
              <a:defRPr sz="1400" i="1" baseline="30000">
                <a:solidFill>
                  <a:srgbClr val="808080"/>
                </a:solidFill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Shandong University            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lang="en-US" altLang="zh-CN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eijing Film Academy</a:t>
            </a:r>
            <a:r>
              <a:rPr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en-US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Microsoft Research Asia         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4</a:t>
            </a:r>
            <a:r>
              <a:rPr lang="en-US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Peking University</a:t>
            </a:r>
            <a:endParaRPr baseline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1CCB1E-415E-409D-B908-3CCDDE88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027" y="3886456"/>
            <a:ext cx="1668209" cy="1846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DFE609-ECE6-4E71-9370-34A4DBC15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296" y="3886456"/>
            <a:ext cx="1857859" cy="1846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DCBE6B-C369-4C3C-BB61-6180E3D36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811" y="3886456"/>
            <a:ext cx="1520126" cy="1846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FD2894-7C80-454B-98BF-CE20F8C1B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326" y="3886456"/>
            <a:ext cx="1496880" cy="1846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62BEFD-5938-498B-986B-3B7752D8E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399" y="3886456"/>
            <a:ext cx="1445322" cy="1846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3E0CD0-3490-4F06-95F7-232EB0847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24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Ours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5DE7B7-245E-49E2-88C9-0CE990047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628801"/>
            <a:ext cx="3841059" cy="46277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AB8938-8B16-4399-9D00-F8D941CE9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66" y="1628800"/>
            <a:ext cx="3841060" cy="46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210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What is the core for image smoothing?</a:t>
            </a:r>
          </a:p>
        </p:txBody>
      </p:sp>
      <p:sp>
        <p:nvSpPr>
          <p:cNvPr id="4" name="Shape 799">
            <a:extLst>
              <a:ext uri="{FF2B5EF4-FFF2-40B4-BE49-F238E27FC236}">
                <a16:creationId xmlns:a16="http://schemas.microsoft.com/office/drawing/2014/main" id="{666B313E-2E72-47DB-824D-5BBA67486C59}"/>
              </a:ext>
            </a:extLst>
          </p:cNvPr>
          <p:cNvSpPr txBox="1">
            <a:spLocks/>
          </p:cNvSpPr>
          <p:nvPr/>
        </p:nvSpPr>
        <p:spPr>
          <a:xfrm>
            <a:off x="959261" y="1602080"/>
            <a:ext cx="914725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Which region to smooth? and what image structure to preserve?</a:t>
            </a:r>
            <a:endParaRPr lang="en-US" altLang="zh-CN" sz="2400" b="1" dirty="0">
              <a:solidFill>
                <a:srgbClr val="FF4343"/>
              </a:solidFill>
              <a:latin typeface="Adobe Gothic Std B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2397A4-86BF-4594-ADD0-128D23DB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624" y="3002104"/>
            <a:ext cx="4885928" cy="853791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CD18B5D-93F3-4FF7-A95E-78D2E7B01D63}"/>
              </a:ext>
            </a:extLst>
          </p:cNvPr>
          <p:cNvCxnSpPr>
            <a:cxnSpLocks/>
          </p:cNvCxnSpPr>
          <p:nvPr/>
        </p:nvCxnSpPr>
        <p:spPr>
          <a:xfrm>
            <a:off x="6766508" y="3938208"/>
            <a:ext cx="0" cy="93610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CF18E5E-C96F-402C-B844-3FD51FAAE9B7}"/>
              </a:ext>
            </a:extLst>
          </p:cNvPr>
          <p:cNvCxnSpPr>
            <a:cxnSpLocks/>
          </p:cNvCxnSpPr>
          <p:nvPr/>
        </p:nvCxnSpPr>
        <p:spPr>
          <a:xfrm>
            <a:off x="9358796" y="3938208"/>
            <a:ext cx="0" cy="93610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799">
            <a:extLst>
              <a:ext uri="{FF2B5EF4-FFF2-40B4-BE49-F238E27FC236}">
                <a16:creationId xmlns:a16="http://schemas.microsoft.com/office/drawing/2014/main" id="{3EB3060E-12FD-4596-83C3-3278058D6303}"/>
              </a:ext>
            </a:extLst>
          </p:cNvPr>
          <p:cNvSpPr txBox="1">
            <a:spLocks/>
          </p:cNvSpPr>
          <p:nvPr/>
        </p:nvSpPr>
        <p:spPr>
          <a:xfrm>
            <a:off x="5650387" y="4956624"/>
            <a:ext cx="2232242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data term</a:t>
            </a:r>
            <a:endParaRPr lang="en-US" altLang="zh-CN" sz="2400" b="1" dirty="0">
              <a:solidFill>
                <a:srgbClr val="FF4343"/>
              </a:solidFill>
              <a:latin typeface="Adobe Gothic Std B"/>
            </a:endParaRPr>
          </a:p>
        </p:txBody>
      </p:sp>
      <p:sp>
        <p:nvSpPr>
          <p:cNvPr id="13" name="Shape 799">
            <a:extLst>
              <a:ext uri="{FF2B5EF4-FFF2-40B4-BE49-F238E27FC236}">
                <a16:creationId xmlns:a16="http://schemas.microsoft.com/office/drawing/2014/main" id="{7AF7D6BA-F235-40DF-9C9A-C31F8F5E4DDD}"/>
              </a:ext>
            </a:extLst>
          </p:cNvPr>
          <p:cNvSpPr txBox="1">
            <a:spLocks/>
          </p:cNvSpPr>
          <p:nvPr/>
        </p:nvSpPr>
        <p:spPr>
          <a:xfrm>
            <a:off x="8170665" y="4956625"/>
            <a:ext cx="2376261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smooth term</a:t>
            </a:r>
            <a:endParaRPr lang="en-US" altLang="zh-CN" sz="2400" b="1" dirty="0">
              <a:solidFill>
                <a:srgbClr val="FF4343"/>
              </a:solidFill>
              <a:latin typeface="Adobe Gothic Std B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26786E5-566C-48C4-A6C3-3ACD4DA9B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61" y="2348880"/>
            <a:ext cx="3232547" cy="38946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72A86B-2577-4F41-8078-A1F37C025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887" y="5470535"/>
            <a:ext cx="3105241" cy="10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210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Regularization for image smoothing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7E5367-F078-40C7-8389-251FAD03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647" y="3502191"/>
            <a:ext cx="5150577" cy="1262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3F19D6-4258-4589-A4E8-5445547A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647" y="5314236"/>
            <a:ext cx="6311230" cy="12508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228CF1-CACA-4735-A9C6-16F2DBBA1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647" y="1628800"/>
            <a:ext cx="6266706" cy="1562730"/>
          </a:xfrm>
          <a:prstGeom prst="rect">
            <a:avLst/>
          </a:prstGeom>
        </p:spPr>
      </p:pic>
      <p:pic>
        <p:nvPicPr>
          <p:cNvPr id="15" name="image32.pdf" descr="circle-main.pdf">
            <a:extLst>
              <a:ext uri="{FF2B5EF4-FFF2-40B4-BE49-F238E27FC236}">
                <a16:creationId xmlns:a16="http://schemas.microsoft.com/office/drawing/2014/main" id="{069C5E7E-5379-4F80-9C16-714BC48C8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 flipV="1">
            <a:off x="8913837" y="2080529"/>
            <a:ext cx="360040" cy="340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32.pdf" descr="circle-main.pdf">
            <a:extLst>
              <a:ext uri="{FF2B5EF4-FFF2-40B4-BE49-F238E27FC236}">
                <a16:creationId xmlns:a16="http://schemas.microsoft.com/office/drawing/2014/main" id="{7D482ED3-9DFE-4016-A3AB-36814F9A12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 flipV="1">
            <a:off x="6544541" y="2045108"/>
            <a:ext cx="757089" cy="71570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799">
            <a:extLst>
              <a:ext uri="{FF2B5EF4-FFF2-40B4-BE49-F238E27FC236}">
                <a16:creationId xmlns:a16="http://schemas.microsoft.com/office/drawing/2014/main" id="{8FDE13EC-2547-4CAC-A8A6-9549C8B2D087}"/>
              </a:ext>
            </a:extLst>
          </p:cNvPr>
          <p:cNvSpPr txBox="1">
            <a:spLocks/>
          </p:cNvSpPr>
          <p:nvPr/>
        </p:nvSpPr>
        <p:spPr>
          <a:xfrm>
            <a:off x="2962647" y="3177120"/>
            <a:ext cx="5688632" cy="43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rgbClr val="CA2709"/>
                </a:solidFill>
                <a:latin typeface="Adobe Gothic Std B"/>
              </a:rPr>
              <a:t>Color affinity</a:t>
            </a:r>
          </a:p>
        </p:txBody>
      </p:sp>
      <p:sp>
        <p:nvSpPr>
          <p:cNvPr id="18" name="Shape 799">
            <a:extLst>
              <a:ext uri="{FF2B5EF4-FFF2-40B4-BE49-F238E27FC236}">
                <a16:creationId xmlns:a16="http://schemas.microsoft.com/office/drawing/2014/main" id="{F799F9A0-E5AD-47C6-BA5D-3B16ECC5D878}"/>
              </a:ext>
            </a:extLst>
          </p:cNvPr>
          <p:cNvSpPr txBox="1">
            <a:spLocks/>
          </p:cNvSpPr>
          <p:nvPr/>
        </p:nvSpPr>
        <p:spPr>
          <a:xfrm>
            <a:off x="2962647" y="5013841"/>
            <a:ext cx="5688632" cy="43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rgbClr val="CA2709"/>
                </a:solidFill>
                <a:latin typeface="Adobe Gothic Std B"/>
              </a:rPr>
              <a:t>Spatial affinity</a:t>
            </a:r>
          </a:p>
        </p:txBody>
      </p:sp>
    </p:spTree>
    <p:extLst>
      <p:ext uri="{BB962C8B-B14F-4D97-AF65-F5344CB8AC3E}">
        <p14:creationId xmlns:p14="http://schemas.microsoft.com/office/powerpoint/2010/main" val="28866176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Regularization for image smoothing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913D4B0-FE44-44AB-BEB7-CA0F4413F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" y="1700808"/>
            <a:ext cx="2011182" cy="30243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55301C0-67B4-4006-9422-0E97EA95A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15" y="1700808"/>
            <a:ext cx="2011183" cy="302433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8BC8FCD-DD01-4FCE-A46E-0EBE330C8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96" y="1700808"/>
            <a:ext cx="2011183" cy="302433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F2ACE3E-15E5-4817-9710-0260297A3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7" y="1700808"/>
            <a:ext cx="2011183" cy="302433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A930317-FE62-4912-8F04-B68C14F8E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58" y="1700808"/>
            <a:ext cx="2011183" cy="302433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D11FC7F-2B37-47F1-A487-3E0BA01ED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539" y="1700808"/>
            <a:ext cx="2011183" cy="3024336"/>
          </a:xfrm>
          <a:prstGeom prst="rect">
            <a:avLst/>
          </a:prstGeom>
        </p:spPr>
      </p:pic>
      <p:sp>
        <p:nvSpPr>
          <p:cNvPr id="16" name="Shape 799">
            <a:extLst>
              <a:ext uri="{FF2B5EF4-FFF2-40B4-BE49-F238E27FC236}">
                <a16:creationId xmlns:a16="http://schemas.microsoft.com/office/drawing/2014/main" id="{FD70B5B9-80F9-442E-8984-4E79B2A418ED}"/>
              </a:ext>
            </a:extLst>
          </p:cNvPr>
          <p:cNvSpPr txBox="1">
            <a:spLocks/>
          </p:cNvSpPr>
          <p:nvPr/>
        </p:nvSpPr>
        <p:spPr>
          <a:xfrm>
            <a:off x="547852" y="1340768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hape 799">
                <a:extLst>
                  <a:ext uri="{FF2B5EF4-FFF2-40B4-BE49-F238E27FC236}">
                    <a16:creationId xmlns:a16="http://schemas.microsoft.com/office/drawing/2014/main" id="{14067ADA-3996-43E3-8362-0880B98522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8259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17" name="Shape 799">
                <a:extLst>
                  <a:ext uri="{FF2B5EF4-FFF2-40B4-BE49-F238E27FC236}">
                    <a16:creationId xmlns:a16="http://schemas.microsoft.com/office/drawing/2014/main" id="{14067ADA-3996-43E3-8362-0880B985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259" y="1340768"/>
                <a:ext cx="98574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hape 799">
                <a:extLst>
                  <a:ext uri="{FF2B5EF4-FFF2-40B4-BE49-F238E27FC236}">
                    <a16:creationId xmlns:a16="http://schemas.microsoft.com/office/drawing/2014/main" id="{40C46EA9-62CE-4A24-ADCA-8518F3D46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03738" y="1340768"/>
                <a:ext cx="1263391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) </a:t>
                </a:r>
              </a:p>
            </p:txBody>
          </p:sp>
        </mc:Choice>
        <mc:Fallback xmlns="">
          <p:sp>
            <p:nvSpPr>
              <p:cNvPr id="18" name="Shape 799">
                <a:extLst>
                  <a:ext uri="{FF2B5EF4-FFF2-40B4-BE49-F238E27FC236}">
                    <a16:creationId xmlns:a16="http://schemas.microsoft.com/office/drawing/2014/main" id="{40C46EA9-62CE-4A24-ADCA-8518F3D46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738" y="1340768"/>
                <a:ext cx="1263391" cy="461665"/>
              </a:xfrm>
              <a:prstGeom prst="rect">
                <a:avLst/>
              </a:prstGeom>
              <a:blipFill>
                <a:blip r:embed="rId11"/>
                <a:stretch>
                  <a:fillRect t="-14474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hape 799">
                <a:extLst>
                  <a:ext uri="{FF2B5EF4-FFF2-40B4-BE49-F238E27FC236}">
                    <a16:creationId xmlns:a16="http://schemas.microsoft.com/office/drawing/2014/main" id="{20C345CD-7F38-4AA7-A467-56BEFC0A22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4814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19" name="Shape 799">
                <a:extLst>
                  <a:ext uri="{FF2B5EF4-FFF2-40B4-BE49-F238E27FC236}">
                    <a16:creationId xmlns:a16="http://schemas.microsoft.com/office/drawing/2014/main" id="{20C345CD-7F38-4AA7-A467-56BEFC0A2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14" y="1340768"/>
                <a:ext cx="98574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hape 799">
                <a:extLst>
                  <a:ext uri="{FF2B5EF4-FFF2-40B4-BE49-F238E27FC236}">
                    <a16:creationId xmlns:a16="http://schemas.microsoft.com/office/drawing/2014/main" id="{B11817E8-B194-4051-8C9B-9300B78076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2146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20" name="Shape 799">
                <a:extLst>
                  <a:ext uri="{FF2B5EF4-FFF2-40B4-BE49-F238E27FC236}">
                    <a16:creationId xmlns:a16="http://schemas.microsoft.com/office/drawing/2014/main" id="{B11817E8-B194-4051-8C9B-9300B7807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146" y="1340768"/>
                <a:ext cx="98574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hape 799">
                <a:extLst>
                  <a:ext uri="{FF2B5EF4-FFF2-40B4-BE49-F238E27FC236}">
                    <a16:creationId xmlns:a16="http://schemas.microsoft.com/office/drawing/2014/main" id="{0AD8FDFA-F294-4972-9330-F59432D1F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1776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21" name="Shape 799">
                <a:extLst>
                  <a:ext uri="{FF2B5EF4-FFF2-40B4-BE49-F238E27FC236}">
                    <a16:creationId xmlns:a16="http://schemas.microsoft.com/office/drawing/2014/main" id="{0AD8FDFA-F294-4972-9330-F59432D1F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776" y="1340768"/>
                <a:ext cx="98574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17030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Regularization for image smoothing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913D4B0-FE44-44AB-BEB7-CA0F4413F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" y="1700808"/>
            <a:ext cx="2011183" cy="30243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55301C0-67B4-4006-9422-0E97EA95A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15" y="1700808"/>
            <a:ext cx="2011183" cy="302433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8BC8FCD-DD01-4FCE-A46E-0EBE330C8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96" y="1700808"/>
            <a:ext cx="2011183" cy="302433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F2ACE3E-15E5-4817-9710-0260297A3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7" y="1700808"/>
            <a:ext cx="2011183" cy="302433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A930317-FE62-4912-8F04-B68C14F8E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58" y="1700808"/>
            <a:ext cx="2011183" cy="302433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D11FC7F-2B37-47F1-A487-3E0BA01ED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539" y="1700808"/>
            <a:ext cx="2011183" cy="3024336"/>
          </a:xfrm>
          <a:prstGeom prst="rect">
            <a:avLst/>
          </a:prstGeom>
        </p:spPr>
      </p:pic>
      <p:sp>
        <p:nvSpPr>
          <p:cNvPr id="37" name="Shape 799">
            <a:extLst>
              <a:ext uri="{FF2B5EF4-FFF2-40B4-BE49-F238E27FC236}">
                <a16:creationId xmlns:a16="http://schemas.microsoft.com/office/drawing/2014/main" id="{9BF0D990-8052-4C11-98DF-8B0ED8D3CF7D}"/>
              </a:ext>
            </a:extLst>
          </p:cNvPr>
          <p:cNvSpPr txBox="1">
            <a:spLocks/>
          </p:cNvSpPr>
          <p:nvPr/>
        </p:nvSpPr>
        <p:spPr>
          <a:xfrm>
            <a:off x="547852" y="1340768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Shape 799">
                <a:extLst>
                  <a:ext uri="{FF2B5EF4-FFF2-40B4-BE49-F238E27FC236}">
                    <a16:creationId xmlns:a16="http://schemas.microsoft.com/office/drawing/2014/main" id="{222B02EF-7A7E-4B22-A582-3F928B2A42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8259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38" name="Shape 799">
                <a:extLst>
                  <a:ext uri="{FF2B5EF4-FFF2-40B4-BE49-F238E27FC236}">
                    <a16:creationId xmlns:a16="http://schemas.microsoft.com/office/drawing/2014/main" id="{222B02EF-7A7E-4B22-A582-3F928B2A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259" y="1340768"/>
                <a:ext cx="98574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hape 799">
                <a:extLst>
                  <a:ext uri="{FF2B5EF4-FFF2-40B4-BE49-F238E27FC236}">
                    <a16:creationId xmlns:a16="http://schemas.microsoft.com/office/drawing/2014/main" id="{16C1AFE8-6F9A-4EBE-B3EB-5D9C4AB744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03738" y="1340768"/>
                <a:ext cx="1263391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) </a:t>
                </a:r>
              </a:p>
            </p:txBody>
          </p:sp>
        </mc:Choice>
        <mc:Fallback xmlns="">
          <p:sp>
            <p:nvSpPr>
              <p:cNvPr id="39" name="Shape 799">
                <a:extLst>
                  <a:ext uri="{FF2B5EF4-FFF2-40B4-BE49-F238E27FC236}">
                    <a16:creationId xmlns:a16="http://schemas.microsoft.com/office/drawing/2014/main" id="{16C1AFE8-6F9A-4EBE-B3EB-5D9C4AB74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738" y="1340768"/>
                <a:ext cx="1263391" cy="461665"/>
              </a:xfrm>
              <a:prstGeom prst="rect">
                <a:avLst/>
              </a:prstGeom>
              <a:blipFill>
                <a:blip r:embed="rId11"/>
                <a:stretch>
                  <a:fillRect t="-14474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hape 799">
                <a:extLst>
                  <a:ext uri="{FF2B5EF4-FFF2-40B4-BE49-F238E27FC236}">
                    <a16:creationId xmlns:a16="http://schemas.microsoft.com/office/drawing/2014/main" id="{5406F63E-3035-4BF0-978B-E5220D956A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4814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40" name="Shape 799">
                <a:extLst>
                  <a:ext uri="{FF2B5EF4-FFF2-40B4-BE49-F238E27FC236}">
                    <a16:creationId xmlns:a16="http://schemas.microsoft.com/office/drawing/2014/main" id="{5406F63E-3035-4BF0-978B-E5220D956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14" y="1340768"/>
                <a:ext cx="98574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hape 799">
                <a:extLst>
                  <a:ext uri="{FF2B5EF4-FFF2-40B4-BE49-F238E27FC236}">
                    <a16:creationId xmlns:a16="http://schemas.microsoft.com/office/drawing/2014/main" id="{6BA1F8E7-DCB8-419F-AA63-5B70C93E08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2146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41" name="Shape 799">
                <a:extLst>
                  <a:ext uri="{FF2B5EF4-FFF2-40B4-BE49-F238E27FC236}">
                    <a16:creationId xmlns:a16="http://schemas.microsoft.com/office/drawing/2014/main" id="{6BA1F8E7-DCB8-419F-AA63-5B70C93E0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146" y="1340768"/>
                <a:ext cx="98574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hape 799">
                <a:extLst>
                  <a:ext uri="{FF2B5EF4-FFF2-40B4-BE49-F238E27FC236}">
                    <a16:creationId xmlns:a16="http://schemas.microsoft.com/office/drawing/2014/main" id="{9F216DC6-6592-4F39-91D4-9F5A114287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1776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42" name="Shape 799">
                <a:extLst>
                  <a:ext uri="{FF2B5EF4-FFF2-40B4-BE49-F238E27FC236}">
                    <a16:creationId xmlns:a16="http://schemas.microsoft.com/office/drawing/2014/main" id="{9F216DC6-6592-4F39-91D4-9F5A1142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776" y="1340768"/>
                <a:ext cx="98574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图片 44">
            <a:extLst>
              <a:ext uri="{FF2B5EF4-FFF2-40B4-BE49-F238E27FC236}">
                <a16:creationId xmlns:a16="http://schemas.microsoft.com/office/drawing/2014/main" id="{B29BCC2E-8CD8-4B92-9525-105239682A3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" y="4832928"/>
            <a:ext cx="2012400" cy="15093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6DA1B3B-0970-473B-BC6F-0BFC8ECEE02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34" y="4832928"/>
            <a:ext cx="2012400" cy="15093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BDAEA3A-7A24-493A-92BC-C30563D2DC3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581" y="4832928"/>
            <a:ext cx="2012400" cy="15093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0C4E12E-6A27-4C35-BCBC-A541119A959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28" y="4832928"/>
            <a:ext cx="2012400" cy="15093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1ECC744-6DCB-4A02-BC51-5F59A5A9809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075" y="4832928"/>
            <a:ext cx="2012400" cy="15093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E622A27-0117-4969-A946-FFF2BA3BF2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322" y="4832928"/>
            <a:ext cx="2012400" cy="150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966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Regularization for image smoothing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913D4B0-FE44-44AB-BEB7-CA0F4413F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" y="1700808"/>
            <a:ext cx="2011183" cy="30243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55301C0-67B4-4006-9422-0E97EA95A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15" y="1700808"/>
            <a:ext cx="2011183" cy="302433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8BC8FCD-DD01-4FCE-A46E-0EBE330C8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96" y="1700808"/>
            <a:ext cx="2011183" cy="302433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F2ACE3E-15E5-4817-9710-0260297A3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7" y="1700808"/>
            <a:ext cx="2011183" cy="302433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A930317-FE62-4912-8F04-B68C14F8E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58" y="1700808"/>
            <a:ext cx="2011183" cy="302433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D11FC7F-2B37-47F1-A487-3E0BA01ED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539" y="1700808"/>
            <a:ext cx="2011183" cy="3024336"/>
          </a:xfrm>
          <a:prstGeom prst="rect">
            <a:avLst/>
          </a:prstGeom>
        </p:spPr>
      </p:pic>
      <p:sp>
        <p:nvSpPr>
          <p:cNvPr id="37" name="Shape 799">
            <a:extLst>
              <a:ext uri="{FF2B5EF4-FFF2-40B4-BE49-F238E27FC236}">
                <a16:creationId xmlns:a16="http://schemas.microsoft.com/office/drawing/2014/main" id="{9BF0D990-8052-4C11-98DF-8B0ED8D3CF7D}"/>
              </a:ext>
            </a:extLst>
          </p:cNvPr>
          <p:cNvSpPr txBox="1">
            <a:spLocks/>
          </p:cNvSpPr>
          <p:nvPr/>
        </p:nvSpPr>
        <p:spPr>
          <a:xfrm>
            <a:off x="547852" y="1340768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Shape 799">
                <a:extLst>
                  <a:ext uri="{FF2B5EF4-FFF2-40B4-BE49-F238E27FC236}">
                    <a16:creationId xmlns:a16="http://schemas.microsoft.com/office/drawing/2014/main" id="{222B02EF-7A7E-4B22-A582-3F928B2A42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8259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38" name="Shape 799">
                <a:extLst>
                  <a:ext uri="{FF2B5EF4-FFF2-40B4-BE49-F238E27FC236}">
                    <a16:creationId xmlns:a16="http://schemas.microsoft.com/office/drawing/2014/main" id="{222B02EF-7A7E-4B22-A582-3F928B2A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259" y="1340768"/>
                <a:ext cx="98574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hape 799">
                <a:extLst>
                  <a:ext uri="{FF2B5EF4-FFF2-40B4-BE49-F238E27FC236}">
                    <a16:creationId xmlns:a16="http://schemas.microsoft.com/office/drawing/2014/main" id="{16C1AFE8-6F9A-4EBE-B3EB-5D9C4AB744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03738" y="1340768"/>
                <a:ext cx="1263391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) </a:t>
                </a:r>
              </a:p>
            </p:txBody>
          </p:sp>
        </mc:Choice>
        <mc:Fallback xmlns="">
          <p:sp>
            <p:nvSpPr>
              <p:cNvPr id="39" name="Shape 799">
                <a:extLst>
                  <a:ext uri="{FF2B5EF4-FFF2-40B4-BE49-F238E27FC236}">
                    <a16:creationId xmlns:a16="http://schemas.microsoft.com/office/drawing/2014/main" id="{16C1AFE8-6F9A-4EBE-B3EB-5D9C4AB74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738" y="1340768"/>
                <a:ext cx="1263391" cy="461665"/>
              </a:xfrm>
              <a:prstGeom prst="rect">
                <a:avLst/>
              </a:prstGeom>
              <a:blipFill>
                <a:blip r:embed="rId11"/>
                <a:stretch>
                  <a:fillRect t="-14474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hape 799">
                <a:extLst>
                  <a:ext uri="{FF2B5EF4-FFF2-40B4-BE49-F238E27FC236}">
                    <a16:creationId xmlns:a16="http://schemas.microsoft.com/office/drawing/2014/main" id="{5406F63E-3035-4BF0-978B-E5220D956A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4814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40" name="Shape 799">
                <a:extLst>
                  <a:ext uri="{FF2B5EF4-FFF2-40B4-BE49-F238E27FC236}">
                    <a16:creationId xmlns:a16="http://schemas.microsoft.com/office/drawing/2014/main" id="{5406F63E-3035-4BF0-978B-E5220D956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14" y="1340768"/>
                <a:ext cx="98574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hape 799">
                <a:extLst>
                  <a:ext uri="{FF2B5EF4-FFF2-40B4-BE49-F238E27FC236}">
                    <a16:creationId xmlns:a16="http://schemas.microsoft.com/office/drawing/2014/main" id="{6BA1F8E7-DCB8-419F-AA63-5B70C93E08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2146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41" name="Shape 799">
                <a:extLst>
                  <a:ext uri="{FF2B5EF4-FFF2-40B4-BE49-F238E27FC236}">
                    <a16:creationId xmlns:a16="http://schemas.microsoft.com/office/drawing/2014/main" id="{6BA1F8E7-DCB8-419F-AA63-5B70C93E0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146" y="1340768"/>
                <a:ext cx="98574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hape 799">
                <a:extLst>
                  <a:ext uri="{FF2B5EF4-FFF2-40B4-BE49-F238E27FC236}">
                    <a16:creationId xmlns:a16="http://schemas.microsoft.com/office/drawing/2014/main" id="{9F216DC6-6592-4F39-91D4-9F5A114287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1776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42" name="Shape 799">
                <a:extLst>
                  <a:ext uri="{FF2B5EF4-FFF2-40B4-BE49-F238E27FC236}">
                    <a16:creationId xmlns:a16="http://schemas.microsoft.com/office/drawing/2014/main" id="{9F216DC6-6592-4F39-91D4-9F5A1142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776" y="1340768"/>
                <a:ext cx="98574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图片 44">
            <a:extLst>
              <a:ext uri="{FF2B5EF4-FFF2-40B4-BE49-F238E27FC236}">
                <a16:creationId xmlns:a16="http://schemas.microsoft.com/office/drawing/2014/main" id="{B29BCC2E-8CD8-4B92-9525-105239682A3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" y="4832928"/>
            <a:ext cx="2012400" cy="15093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6DA1B3B-0970-473B-BC6F-0BFC8ECEE02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34" y="4832928"/>
            <a:ext cx="2012400" cy="15093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BDAEA3A-7A24-493A-92BC-C30563D2DC3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581" y="4832928"/>
            <a:ext cx="2012400" cy="15093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0C4E12E-6A27-4C35-BCBC-A541119A959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28" y="4832928"/>
            <a:ext cx="2012400" cy="15093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1ECC744-6DCB-4A02-BC51-5F59A5A9809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075" y="4832928"/>
            <a:ext cx="2012400" cy="15093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E622A27-0117-4969-A946-FFF2BA3BF2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322" y="4832928"/>
            <a:ext cx="2012400" cy="1509300"/>
          </a:xfrm>
          <a:prstGeom prst="rect">
            <a:avLst/>
          </a:prstGeom>
        </p:spPr>
      </p:pic>
      <p:pic>
        <p:nvPicPr>
          <p:cNvPr id="22" name="image32.pdf" descr="circle-main.pdf">
            <a:extLst>
              <a:ext uri="{FF2B5EF4-FFF2-40B4-BE49-F238E27FC236}">
                <a16:creationId xmlns:a16="http://schemas.microsoft.com/office/drawing/2014/main" id="{5636606D-C66D-43A8-B830-E3AD19D343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2071986" flipH="1" flipV="1">
            <a:off x="1795786" y="3601104"/>
            <a:ext cx="1544946" cy="564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32.pdf" descr="circle-main.pdf">
            <a:extLst>
              <a:ext uri="{FF2B5EF4-FFF2-40B4-BE49-F238E27FC236}">
                <a16:creationId xmlns:a16="http://schemas.microsoft.com/office/drawing/2014/main" id="{9B2F9EF2-7F55-431B-8CCD-0E4316F8ED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8933772" flipH="1" flipV="1">
            <a:off x="1655012" y="5435019"/>
            <a:ext cx="1544946" cy="5649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94254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Regularization for image smoothing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913D4B0-FE44-44AB-BEB7-CA0F4413F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" y="1700808"/>
            <a:ext cx="2011183" cy="30243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55301C0-67B4-4006-9422-0E97EA95A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15" y="1700808"/>
            <a:ext cx="2011183" cy="302433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8BC8FCD-DD01-4FCE-A46E-0EBE330C8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96" y="1700808"/>
            <a:ext cx="2011183" cy="302433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F2ACE3E-15E5-4817-9710-0260297A3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77" y="1700808"/>
            <a:ext cx="2011183" cy="302433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A930317-FE62-4912-8F04-B68C14F8E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58" y="1700808"/>
            <a:ext cx="2011183" cy="302433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D11FC7F-2B37-47F1-A487-3E0BA01ED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539" y="1700808"/>
            <a:ext cx="2011183" cy="3024336"/>
          </a:xfrm>
          <a:prstGeom prst="rect">
            <a:avLst/>
          </a:prstGeom>
        </p:spPr>
      </p:pic>
      <p:sp>
        <p:nvSpPr>
          <p:cNvPr id="37" name="Shape 799">
            <a:extLst>
              <a:ext uri="{FF2B5EF4-FFF2-40B4-BE49-F238E27FC236}">
                <a16:creationId xmlns:a16="http://schemas.microsoft.com/office/drawing/2014/main" id="{9BF0D990-8052-4C11-98DF-8B0ED8D3CF7D}"/>
              </a:ext>
            </a:extLst>
          </p:cNvPr>
          <p:cNvSpPr txBox="1">
            <a:spLocks/>
          </p:cNvSpPr>
          <p:nvPr/>
        </p:nvSpPr>
        <p:spPr>
          <a:xfrm>
            <a:off x="547852" y="1340768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Shape 799">
                <a:extLst>
                  <a:ext uri="{FF2B5EF4-FFF2-40B4-BE49-F238E27FC236}">
                    <a16:creationId xmlns:a16="http://schemas.microsoft.com/office/drawing/2014/main" id="{222B02EF-7A7E-4B22-A582-3F928B2A42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8259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38" name="Shape 799">
                <a:extLst>
                  <a:ext uri="{FF2B5EF4-FFF2-40B4-BE49-F238E27FC236}">
                    <a16:creationId xmlns:a16="http://schemas.microsoft.com/office/drawing/2014/main" id="{222B02EF-7A7E-4B22-A582-3F928B2A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259" y="1340768"/>
                <a:ext cx="98574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hape 799">
                <a:extLst>
                  <a:ext uri="{FF2B5EF4-FFF2-40B4-BE49-F238E27FC236}">
                    <a16:creationId xmlns:a16="http://schemas.microsoft.com/office/drawing/2014/main" id="{16C1AFE8-6F9A-4EBE-B3EB-5D9C4AB744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03738" y="1340768"/>
                <a:ext cx="1263391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) </a:t>
                </a:r>
              </a:p>
            </p:txBody>
          </p:sp>
        </mc:Choice>
        <mc:Fallback xmlns="">
          <p:sp>
            <p:nvSpPr>
              <p:cNvPr id="39" name="Shape 799">
                <a:extLst>
                  <a:ext uri="{FF2B5EF4-FFF2-40B4-BE49-F238E27FC236}">
                    <a16:creationId xmlns:a16="http://schemas.microsoft.com/office/drawing/2014/main" id="{16C1AFE8-6F9A-4EBE-B3EB-5D9C4AB74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738" y="1340768"/>
                <a:ext cx="1263391" cy="461665"/>
              </a:xfrm>
              <a:prstGeom prst="rect">
                <a:avLst/>
              </a:prstGeom>
              <a:blipFill>
                <a:blip r:embed="rId11"/>
                <a:stretch>
                  <a:fillRect t="-14474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hape 799">
                <a:extLst>
                  <a:ext uri="{FF2B5EF4-FFF2-40B4-BE49-F238E27FC236}">
                    <a16:creationId xmlns:a16="http://schemas.microsoft.com/office/drawing/2014/main" id="{5406F63E-3035-4BF0-978B-E5220D956A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4814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40" name="Shape 799">
                <a:extLst>
                  <a:ext uri="{FF2B5EF4-FFF2-40B4-BE49-F238E27FC236}">
                    <a16:creationId xmlns:a16="http://schemas.microsoft.com/office/drawing/2014/main" id="{5406F63E-3035-4BF0-978B-E5220D956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14" y="1340768"/>
                <a:ext cx="98574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hape 799">
                <a:extLst>
                  <a:ext uri="{FF2B5EF4-FFF2-40B4-BE49-F238E27FC236}">
                    <a16:creationId xmlns:a16="http://schemas.microsoft.com/office/drawing/2014/main" id="{6BA1F8E7-DCB8-419F-AA63-5B70C93E08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2146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41" name="Shape 799">
                <a:extLst>
                  <a:ext uri="{FF2B5EF4-FFF2-40B4-BE49-F238E27FC236}">
                    <a16:creationId xmlns:a16="http://schemas.microsoft.com/office/drawing/2014/main" id="{6BA1F8E7-DCB8-419F-AA63-5B70C93E0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146" y="1340768"/>
                <a:ext cx="98574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hape 799">
                <a:extLst>
                  <a:ext uri="{FF2B5EF4-FFF2-40B4-BE49-F238E27FC236}">
                    <a16:creationId xmlns:a16="http://schemas.microsoft.com/office/drawing/2014/main" id="{9F216DC6-6592-4F39-91D4-9F5A114287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1776" y="1340768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42" name="Shape 799">
                <a:extLst>
                  <a:ext uri="{FF2B5EF4-FFF2-40B4-BE49-F238E27FC236}">
                    <a16:creationId xmlns:a16="http://schemas.microsoft.com/office/drawing/2014/main" id="{9F216DC6-6592-4F39-91D4-9F5A1142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776" y="1340768"/>
                <a:ext cx="98574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图片 44">
            <a:extLst>
              <a:ext uri="{FF2B5EF4-FFF2-40B4-BE49-F238E27FC236}">
                <a16:creationId xmlns:a16="http://schemas.microsoft.com/office/drawing/2014/main" id="{B29BCC2E-8CD8-4B92-9525-105239682A3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" y="4832928"/>
            <a:ext cx="2012400" cy="15093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6DA1B3B-0970-473B-BC6F-0BFC8ECEE02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34" y="4832928"/>
            <a:ext cx="2012400" cy="15093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BDAEA3A-7A24-493A-92BC-C30563D2DC3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581" y="4832928"/>
            <a:ext cx="2012400" cy="15093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0C4E12E-6A27-4C35-BCBC-A541119A959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28" y="4832928"/>
            <a:ext cx="2012400" cy="15093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1ECC744-6DCB-4A02-BC51-5F59A5A9809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075" y="4832928"/>
            <a:ext cx="2012400" cy="15093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E622A27-0117-4969-A946-FFF2BA3BF2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322" y="4832928"/>
            <a:ext cx="2012400" cy="1509300"/>
          </a:xfrm>
          <a:prstGeom prst="rect">
            <a:avLst/>
          </a:prstGeom>
        </p:spPr>
      </p:pic>
      <p:pic>
        <p:nvPicPr>
          <p:cNvPr id="22" name="image32.pdf" descr="circle-main.pdf">
            <a:extLst>
              <a:ext uri="{FF2B5EF4-FFF2-40B4-BE49-F238E27FC236}">
                <a16:creationId xmlns:a16="http://schemas.microsoft.com/office/drawing/2014/main" id="{3E792286-9B2A-4AA3-AECA-60BF4050E99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19959481" flipH="1" flipV="1">
            <a:off x="7965238" y="5552392"/>
            <a:ext cx="1099727" cy="5649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1023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Dynamic Spatially-Variant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Flattening Criterion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  <a:blipFill>
                <a:blip r:embed="rId5"/>
                <a:stretch>
                  <a:fillRect t="-11650"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EF096643-C4F6-4E4B-9E8E-7725977A9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287" y="2292035"/>
            <a:ext cx="6771282" cy="16410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5B4C3FC-24EF-4AA0-ADB7-6B9BEA2EE736}"/>
              </a:ext>
            </a:extLst>
          </p:cNvPr>
          <p:cNvSpPr/>
          <p:nvPr/>
        </p:nvSpPr>
        <p:spPr>
          <a:xfrm>
            <a:off x="9195023" y="2813848"/>
            <a:ext cx="288032" cy="309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209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3021EF3-D7EA-475B-AEF3-F2F360DF5420}"/>
              </a:ext>
            </a:extLst>
          </p:cNvPr>
          <p:cNvGrpSpPr/>
          <p:nvPr/>
        </p:nvGrpSpPr>
        <p:grpSpPr>
          <a:xfrm>
            <a:off x="2570287" y="2292035"/>
            <a:ext cx="6912768" cy="1641021"/>
            <a:chOff x="2495600" y="3534081"/>
            <a:chExt cx="6912768" cy="1641021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F096643-C4F6-4E4B-9E8E-7725977A9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600" y="3534081"/>
              <a:ext cx="6771282" cy="164102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5B4C3FC-24EF-4AA0-ADB7-6B9BEA2EE736}"/>
                </a:ext>
              </a:extLst>
            </p:cNvPr>
            <p:cNvSpPr/>
            <p:nvPr/>
          </p:nvSpPr>
          <p:spPr>
            <a:xfrm>
              <a:off x="9120336" y="4055894"/>
              <a:ext cx="288032" cy="3092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3C8B387-CBEB-41D3-95A4-D72C0C74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2292035"/>
            <a:ext cx="6771282" cy="16410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Dynamic Spatially-Variant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Flattening Criterion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  <a:blipFill>
                <a:blip r:embed="rId5"/>
                <a:stretch>
                  <a:fillRect t="-11650"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32.pdf" descr="circle-main.pdf">
            <a:extLst>
              <a:ext uri="{FF2B5EF4-FFF2-40B4-BE49-F238E27FC236}">
                <a16:creationId xmlns:a16="http://schemas.microsoft.com/office/drawing/2014/main" id="{7C23A4B6-F16A-4C4F-B5FC-F2C6434E8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 flipV="1">
            <a:off x="8938436" y="2745733"/>
            <a:ext cx="471197" cy="44544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1ED447-3882-4A26-AEC9-D96EB0FE2525}"/>
                  </a:ext>
                </a:extLst>
              </p:cNvPr>
              <p:cNvSpPr/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Dynamic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Adobe Gothic Std B"/>
                  </a:rPr>
                  <a:t>Spatially-Variant</a:t>
                </a:r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Flattening Criterion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1ED447-3882-4A26-AEC9-D96EB0FE2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  <a:blipFill>
                <a:blip r:embed="rId7"/>
                <a:stretch>
                  <a:fillRect t="-11650"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681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Dynamic Spatially-Variant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Flattening Criterion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  <a:blipFill>
                <a:blip r:embed="rId5"/>
                <a:stretch>
                  <a:fillRect t="-11650"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8ED58CB-2E08-4993-8696-C16481E38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835" y="1628800"/>
            <a:ext cx="10032329" cy="14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103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FE7F305-9CD3-44E8-8052-67828BF4257E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What is image smoothing?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C727F1D-4EA7-436E-95C2-EE9565B38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732" y="1988840"/>
            <a:ext cx="4480154" cy="298676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5CEE2DD-1D11-487A-BECF-38967B98E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92" y="1988840"/>
            <a:ext cx="4480154" cy="2986769"/>
          </a:xfrm>
          <a:prstGeom prst="rect">
            <a:avLst/>
          </a:prstGeom>
        </p:spPr>
      </p:pic>
      <p:sp>
        <p:nvSpPr>
          <p:cNvPr id="25" name="Shape 799">
            <a:extLst>
              <a:ext uri="{FF2B5EF4-FFF2-40B4-BE49-F238E27FC236}">
                <a16:creationId xmlns:a16="http://schemas.microsoft.com/office/drawing/2014/main" id="{53BFA0AF-8E25-403B-839C-F8A7EE81C80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382062" y="1527176"/>
            <a:ext cx="985745" cy="4616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26" name="Shape 799">
            <a:extLst>
              <a:ext uri="{FF2B5EF4-FFF2-40B4-BE49-F238E27FC236}">
                <a16:creationId xmlns:a16="http://schemas.microsoft.com/office/drawing/2014/main" id="{827BFD86-0520-4C32-B71C-50343B181927}"/>
              </a:ext>
            </a:extLst>
          </p:cNvPr>
          <p:cNvSpPr txBox="1">
            <a:spLocks/>
          </p:cNvSpPr>
          <p:nvPr/>
        </p:nvSpPr>
        <p:spPr>
          <a:xfrm>
            <a:off x="7248128" y="1527176"/>
            <a:ext cx="22322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1pPr>
            <a:lvl2pPr marL="677007" marR="0" indent="-219807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2pPr>
            <a:lvl3pPr marL="1122218" marR="0" indent="-207818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3pPr>
            <a:lvl4pPr marL="16002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4pPr>
            <a:lvl5pPr marL="20574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8pPr>
            <a:lvl9pPr marL="39624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9pPr>
          </a:lstStyle>
          <a:p>
            <a:pPr hangingPunct="1"/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Smooth Image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A2AD6-7F2D-4177-98DC-6C0A1D34B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6986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10B30B3-CEA5-4F33-AE09-E6982561A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75" y="2377025"/>
            <a:ext cx="2633691" cy="3960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Dynamic Spatially-Variant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Flattening Criterion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  <a:blipFill>
                <a:blip r:embed="rId5"/>
                <a:stretch>
                  <a:fillRect t="-11650"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8D9A9868-B733-449A-BADF-F35FEED7B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2377026"/>
            <a:ext cx="2633691" cy="3960439"/>
          </a:xfrm>
          <a:prstGeom prst="rect">
            <a:avLst/>
          </a:prstGeom>
        </p:spPr>
      </p:pic>
      <p:sp>
        <p:nvSpPr>
          <p:cNvPr id="12" name="Shape 799">
            <a:extLst>
              <a:ext uri="{FF2B5EF4-FFF2-40B4-BE49-F238E27FC236}">
                <a16:creationId xmlns:a16="http://schemas.microsoft.com/office/drawing/2014/main" id="{7098AF8D-8D88-4200-892E-393915021FD8}"/>
              </a:ext>
            </a:extLst>
          </p:cNvPr>
          <p:cNvSpPr txBox="1">
            <a:spLocks/>
          </p:cNvSpPr>
          <p:nvPr/>
        </p:nvSpPr>
        <p:spPr>
          <a:xfrm>
            <a:off x="3690855" y="1916832"/>
            <a:ext cx="1251292" cy="50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4" name="Shape 799">
            <a:extLst>
              <a:ext uri="{FF2B5EF4-FFF2-40B4-BE49-F238E27FC236}">
                <a16:creationId xmlns:a16="http://schemas.microsoft.com/office/drawing/2014/main" id="{3145A626-C505-46CD-9A75-2DEF70EC82C2}"/>
              </a:ext>
            </a:extLst>
          </p:cNvPr>
          <p:cNvSpPr txBox="1">
            <a:spLocks/>
          </p:cNvSpPr>
          <p:nvPr/>
        </p:nvSpPr>
        <p:spPr>
          <a:xfrm>
            <a:off x="7598649" y="191683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5612CEF0-0355-4DC1-9864-3FCD8CA07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261" y="1340768"/>
                <a:ext cx="9147256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By default, we apply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 everywhere.</a:t>
                </a:r>
              </a:p>
            </p:txBody>
          </p:sp>
        </mc:Choice>
        <mc:Fallback xmlns="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5612CEF0-0355-4DC1-9864-3FCD8CA0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61" y="1340768"/>
                <a:ext cx="9147256" cy="584775"/>
              </a:xfrm>
              <a:prstGeom prst="rect">
                <a:avLst/>
              </a:prstGeom>
              <a:blipFill>
                <a:blip r:embed="rId6"/>
                <a:stretch>
                  <a:fillRect l="-999" t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8256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Dynamic Spatially-Variant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Flattening Criterion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  <a:blipFill>
                <a:blip r:embed="rId5"/>
                <a:stretch>
                  <a:fillRect t="-11650"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8D9A9868-B733-449A-BADF-F35FEED7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2377026"/>
            <a:ext cx="2633691" cy="39604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F8E96F1-6BF5-4655-9537-F9C2D67FBE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76" y="2377026"/>
            <a:ext cx="2633692" cy="3960440"/>
          </a:xfrm>
          <a:prstGeom prst="rect">
            <a:avLst/>
          </a:prstGeom>
        </p:spPr>
      </p:pic>
      <p:sp>
        <p:nvSpPr>
          <p:cNvPr id="12" name="Shape 799">
            <a:extLst>
              <a:ext uri="{FF2B5EF4-FFF2-40B4-BE49-F238E27FC236}">
                <a16:creationId xmlns:a16="http://schemas.microsoft.com/office/drawing/2014/main" id="{7098AF8D-8D88-4200-892E-393915021FD8}"/>
              </a:ext>
            </a:extLst>
          </p:cNvPr>
          <p:cNvSpPr txBox="1">
            <a:spLocks/>
          </p:cNvSpPr>
          <p:nvPr/>
        </p:nvSpPr>
        <p:spPr>
          <a:xfrm>
            <a:off x="3690855" y="1916832"/>
            <a:ext cx="1251292" cy="50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4" name="Shape 799">
            <a:extLst>
              <a:ext uri="{FF2B5EF4-FFF2-40B4-BE49-F238E27FC236}">
                <a16:creationId xmlns:a16="http://schemas.microsoft.com/office/drawing/2014/main" id="{3145A626-C505-46CD-9A75-2DEF70EC82C2}"/>
              </a:ext>
            </a:extLst>
          </p:cNvPr>
          <p:cNvSpPr txBox="1">
            <a:spLocks/>
          </p:cNvSpPr>
          <p:nvPr/>
        </p:nvSpPr>
        <p:spPr>
          <a:xfrm>
            <a:off x="7598649" y="191683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5612CEF0-0355-4DC1-9864-3FCD8CA07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261" y="1340768"/>
                <a:ext cx="9147256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By default, we apply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 everywhere.</a:t>
                </a:r>
              </a:p>
            </p:txBody>
          </p:sp>
        </mc:Choice>
        <mc:Fallback xmlns="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5612CEF0-0355-4DC1-9864-3FCD8CA0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61" y="1340768"/>
                <a:ext cx="9147256" cy="584775"/>
              </a:xfrm>
              <a:prstGeom prst="rect">
                <a:avLst/>
              </a:prstGeom>
              <a:blipFill>
                <a:blip r:embed="rId8"/>
                <a:stretch>
                  <a:fillRect l="-999" t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32.pdf" descr="circle-main.pdf">
            <a:extLst>
              <a:ext uri="{FF2B5EF4-FFF2-40B4-BE49-F238E27FC236}">
                <a16:creationId xmlns:a16="http://schemas.microsoft.com/office/drawing/2014/main" id="{F39F7639-263E-4CD3-97D3-F06FEF83D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071986" flipH="1" flipV="1">
            <a:off x="6658058" y="4945507"/>
            <a:ext cx="1846735" cy="5649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5596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C00D337-A15F-4041-8CE1-00C5576BF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76" y="2384045"/>
            <a:ext cx="2640000" cy="39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A7949E-08FD-4BF2-891A-97A704410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80" y="2383606"/>
            <a:ext cx="2640000" cy="39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Dynamic Spatially-Variant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Flattening Criterion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  <a:blipFill>
                <a:blip r:embed="rId6"/>
                <a:stretch>
                  <a:fillRect t="-11650"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799">
            <a:extLst>
              <a:ext uri="{FF2B5EF4-FFF2-40B4-BE49-F238E27FC236}">
                <a16:creationId xmlns:a16="http://schemas.microsoft.com/office/drawing/2014/main" id="{7098AF8D-8D88-4200-892E-393915021FD8}"/>
              </a:ext>
            </a:extLst>
          </p:cNvPr>
          <p:cNvSpPr txBox="1">
            <a:spLocks/>
          </p:cNvSpPr>
          <p:nvPr/>
        </p:nvSpPr>
        <p:spPr>
          <a:xfrm>
            <a:off x="3690855" y="1916832"/>
            <a:ext cx="1251292" cy="50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4" name="Shape 799">
            <a:extLst>
              <a:ext uri="{FF2B5EF4-FFF2-40B4-BE49-F238E27FC236}">
                <a16:creationId xmlns:a16="http://schemas.microsoft.com/office/drawing/2014/main" id="{3145A626-C505-46CD-9A75-2DEF70EC82C2}"/>
              </a:ext>
            </a:extLst>
          </p:cNvPr>
          <p:cNvSpPr txBox="1">
            <a:spLocks/>
          </p:cNvSpPr>
          <p:nvPr/>
        </p:nvSpPr>
        <p:spPr>
          <a:xfrm>
            <a:off x="7598649" y="191683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5612CEF0-0355-4DC1-9864-3FCD8CA07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261" y="1340768"/>
                <a:ext cx="9147256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By default, we apply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 everywhere.</a:t>
                </a:r>
              </a:p>
            </p:txBody>
          </p:sp>
        </mc:Choice>
        <mc:Fallback xmlns="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5612CEF0-0355-4DC1-9864-3FCD8CA0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61" y="1340768"/>
                <a:ext cx="9147256" cy="584775"/>
              </a:xfrm>
              <a:prstGeom prst="rect">
                <a:avLst/>
              </a:prstGeom>
              <a:blipFill>
                <a:blip r:embed="rId7"/>
                <a:stretch>
                  <a:fillRect l="-999" t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32.pdf" descr="circle-main.pdf">
            <a:extLst>
              <a:ext uri="{FF2B5EF4-FFF2-40B4-BE49-F238E27FC236}">
                <a16:creationId xmlns:a16="http://schemas.microsoft.com/office/drawing/2014/main" id="{523EA36C-C21A-4004-8FAD-D283C05D51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071986" flipH="1" flipV="1">
            <a:off x="6658058" y="4945507"/>
            <a:ext cx="1846735" cy="5649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4583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78F7A9C-809A-4928-B103-8C9A78B5D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2376050"/>
            <a:ext cx="2633692" cy="39604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Dynamic Spatially-Variant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Flattening Criterion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  <a:blipFill>
                <a:blip r:embed="rId5"/>
                <a:stretch>
                  <a:fillRect t="-11650"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8D9A9868-B733-449A-BADF-F35FEED7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2376050"/>
            <a:ext cx="2633691" cy="3960439"/>
          </a:xfrm>
          <a:prstGeom prst="rect">
            <a:avLst/>
          </a:prstGeom>
        </p:spPr>
      </p:pic>
      <p:sp>
        <p:nvSpPr>
          <p:cNvPr id="12" name="Shape 799">
            <a:extLst>
              <a:ext uri="{FF2B5EF4-FFF2-40B4-BE49-F238E27FC236}">
                <a16:creationId xmlns:a16="http://schemas.microsoft.com/office/drawing/2014/main" id="{7098AF8D-8D88-4200-892E-393915021FD8}"/>
              </a:ext>
            </a:extLst>
          </p:cNvPr>
          <p:cNvSpPr txBox="1">
            <a:spLocks/>
          </p:cNvSpPr>
          <p:nvPr/>
        </p:nvSpPr>
        <p:spPr>
          <a:xfrm>
            <a:off x="3690855" y="1916832"/>
            <a:ext cx="1251292" cy="50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4" name="Shape 799">
            <a:extLst>
              <a:ext uri="{FF2B5EF4-FFF2-40B4-BE49-F238E27FC236}">
                <a16:creationId xmlns:a16="http://schemas.microsoft.com/office/drawing/2014/main" id="{3145A626-C505-46CD-9A75-2DEF70EC82C2}"/>
              </a:ext>
            </a:extLst>
          </p:cNvPr>
          <p:cNvSpPr txBox="1">
            <a:spLocks/>
          </p:cNvSpPr>
          <p:nvPr/>
        </p:nvSpPr>
        <p:spPr>
          <a:xfrm>
            <a:off x="7598649" y="191683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5612CEF0-0355-4DC1-9864-3FCD8CA07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261" y="1340768"/>
                <a:ext cx="9147256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We apply large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 in over-sharpened regions.</a:t>
                </a:r>
              </a:p>
            </p:txBody>
          </p:sp>
        </mc:Choice>
        <mc:Fallback xmlns="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5612CEF0-0355-4DC1-9864-3FCD8CA0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61" y="1340768"/>
                <a:ext cx="9147256" cy="584775"/>
              </a:xfrm>
              <a:prstGeom prst="rect">
                <a:avLst/>
              </a:prstGeom>
              <a:blipFill>
                <a:blip r:embed="rId7"/>
                <a:stretch>
                  <a:fillRect l="-999" t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95419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78F7A9C-809A-4928-B103-8C9A78B5D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2376050"/>
            <a:ext cx="2633692" cy="39604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Dynamic Spatially-Variant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Flattening Criterion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07" y="357917"/>
                <a:ext cx="8964488" cy="628826"/>
              </a:xfrm>
              <a:prstGeom prst="rect">
                <a:avLst/>
              </a:prstGeom>
              <a:blipFill>
                <a:blip r:embed="rId5"/>
                <a:stretch>
                  <a:fillRect t="-11650"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8D9A9868-B733-449A-BADF-F35FEED7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2376050"/>
            <a:ext cx="2633691" cy="3960439"/>
          </a:xfrm>
          <a:prstGeom prst="rect">
            <a:avLst/>
          </a:prstGeom>
        </p:spPr>
      </p:pic>
      <p:sp>
        <p:nvSpPr>
          <p:cNvPr id="12" name="Shape 799">
            <a:extLst>
              <a:ext uri="{FF2B5EF4-FFF2-40B4-BE49-F238E27FC236}">
                <a16:creationId xmlns:a16="http://schemas.microsoft.com/office/drawing/2014/main" id="{7098AF8D-8D88-4200-892E-393915021FD8}"/>
              </a:ext>
            </a:extLst>
          </p:cNvPr>
          <p:cNvSpPr txBox="1">
            <a:spLocks/>
          </p:cNvSpPr>
          <p:nvPr/>
        </p:nvSpPr>
        <p:spPr>
          <a:xfrm>
            <a:off x="3690855" y="1916832"/>
            <a:ext cx="1251292" cy="50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4" name="Shape 799">
            <a:extLst>
              <a:ext uri="{FF2B5EF4-FFF2-40B4-BE49-F238E27FC236}">
                <a16:creationId xmlns:a16="http://schemas.microsoft.com/office/drawing/2014/main" id="{3145A626-C505-46CD-9A75-2DEF70EC82C2}"/>
              </a:ext>
            </a:extLst>
          </p:cNvPr>
          <p:cNvSpPr txBox="1">
            <a:spLocks/>
          </p:cNvSpPr>
          <p:nvPr/>
        </p:nvSpPr>
        <p:spPr>
          <a:xfrm>
            <a:off x="7598649" y="191683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5612CEF0-0355-4DC1-9864-3FCD8CA07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261" y="1340768"/>
                <a:ext cx="9147256" cy="58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We apply large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Adobe Gothic Std B"/>
                  </a:rPr>
                  <a:t> in over-sharpened regions.</a:t>
                </a:r>
              </a:p>
            </p:txBody>
          </p:sp>
        </mc:Choice>
        <mc:Fallback xmlns="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5612CEF0-0355-4DC1-9864-3FCD8CA0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61" y="1340768"/>
                <a:ext cx="9147256" cy="584775"/>
              </a:xfrm>
              <a:prstGeom prst="rect">
                <a:avLst/>
              </a:prstGeom>
              <a:blipFill>
                <a:blip r:embed="rId7"/>
                <a:stretch>
                  <a:fillRect l="-999" t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1862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Edge-preserving Criterion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CD3790-46B2-4735-B1F0-D20666F06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366" y="1988840"/>
            <a:ext cx="6370828" cy="15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4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5A856938-A812-40E0-8D50-1156DCCAF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118" y="2060410"/>
            <a:ext cx="2926126" cy="44068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C56A1BA-AAF1-428C-95D5-35E297EED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08" y="2044049"/>
            <a:ext cx="2926126" cy="44068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Edge-preserving Criterion</a:t>
            </a:r>
          </a:p>
        </p:txBody>
      </p:sp>
      <p:sp>
        <p:nvSpPr>
          <p:cNvPr id="7" name="Shape 799">
            <a:extLst>
              <a:ext uri="{FF2B5EF4-FFF2-40B4-BE49-F238E27FC236}">
                <a16:creationId xmlns:a16="http://schemas.microsoft.com/office/drawing/2014/main" id="{158CEDB3-EAA5-45EB-8C9D-5247D133D1EF}"/>
              </a:ext>
            </a:extLst>
          </p:cNvPr>
          <p:cNvSpPr txBox="1">
            <a:spLocks/>
          </p:cNvSpPr>
          <p:nvPr/>
        </p:nvSpPr>
        <p:spPr>
          <a:xfrm>
            <a:off x="2030918" y="1535207"/>
            <a:ext cx="1251292" cy="50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8" name="Shape 799">
            <a:extLst>
              <a:ext uri="{FF2B5EF4-FFF2-40B4-BE49-F238E27FC236}">
                <a16:creationId xmlns:a16="http://schemas.microsoft.com/office/drawing/2014/main" id="{316F250E-F64D-4A5D-93CB-B053CDFEA345}"/>
              </a:ext>
            </a:extLst>
          </p:cNvPr>
          <p:cNvSpPr txBox="1">
            <a:spLocks/>
          </p:cNvSpPr>
          <p:nvPr/>
        </p:nvSpPr>
        <p:spPr>
          <a:xfrm>
            <a:off x="5637688" y="153520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0813988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28DBA6-AD17-4517-9C05-03283DF01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08" y="2060410"/>
            <a:ext cx="2931713" cy="4406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9FC08FA-0614-4591-907C-7FD89900C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05" y="2060410"/>
            <a:ext cx="2931713" cy="4406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Edge-preserving Criterion</a:t>
            </a:r>
          </a:p>
        </p:txBody>
      </p:sp>
      <p:sp>
        <p:nvSpPr>
          <p:cNvPr id="7" name="Shape 799">
            <a:extLst>
              <a:ext uri="{FF2B5EF4-FFF2-40B4-BE49-F238E27FC236}">
                <a16:creationId xmlns:a16="http://schemas.microsoft.com/office/drawing/2014/main" id="{158CEDB3-EAA5-45EB-8C9D-5247D133D1EF}"/>
              </a:ext>
            </a:extLst>
          </p:cNvPr>
          <p:cNvSpPr txBox="1">
            <a:spLocks/>
          </p:cNvSpPr>
          <p:nvPr/>
        </p:nvSpPr>
        <p:spPr>
          <a:xfrm>
            <a:off x="2030918" y="1535207"/>
            <a:ext cx="1251292" cy="50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8" name="Shape 799">
            <a:extLst>
              <a:ext uri="{FF2B5EF4-FFF2-40B4-BE49-F238E27FC236}">
                <a16:creationId xmlns:a16="http://schemas.microsoft.com/office/drawing/2014/main" id="{316F250E-F64D-4A5D-93CB-B053CDFEA345}"/>
              </a:ext>
            </a:extLst>
          </p:cNvPr>
          <p:cNvSpPr txBox="1">
            <a:spLocks/>
          </p:cNvSpPr>
          <p:nvPr/>
        </p:nvSpPr>
        <p:spPr>
          <a:xfrm>
            <a:off x="5637688" y="153520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Output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D31A2F-F4A4-4B4A-9699-1C3BBB25E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702" y="2060410"/>
            <a:ext cx="2925850" cy="4406400"/>
          </a:xfrm>
          <a:prstGeom prst="rect">
            <a:avLst/>
          </a:prstGeom>
        </p:spPr>
      </p:pic>
      <p:sp>
        <p:nvSpPr>
          <p:cNvPr id="15" name="Shape 799">
            <a:extLst>
              <a:ext uri="{FF2B5EF4-FFF2-40B4-BE49-F238E27FC236}">
                <a16:creationId xmlns:a16="http://schemas.microsoft.com/office/drawing/2014/main" id="{31099090-281D-485D-95B9-26555D0EC7B0}"/>
              </a:ext>
            </a:extLst>
          </p:cNvPr>
          <p:cNvSpPr txBox="1">
            <a:spLocks/>
          </p:cNvSpPr>
          <p:nvPr/>
        </p:nvSpPr>
        <p:spPr>
          <a:xfrm>
            <a:off x="8515716" y="1535207"/>
            <a:ext cx="2171822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Binary mask</a:t>
            </a:r>
          </a:p>
        </p:txBody>
      </p:sp>
    </p:spTree>
    <p:extLst>
      <p:ext uri="{BB962C8B-B14F-4D97-AF65-F5344CB8AC3E}">
        <p14:creationId xmlns:p14="http://schemas.microsoft.com/office/powerpoint/2010/main" val="40880414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3E447CC-AB69-4532-AA16-8672C0E22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03" y="2060410"/>
            <a:ext cx="2931713" cy="4406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28DBA6-AD17-4517-9C05-03283DF01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08" y="2060410"/>
            <a:ext cx="2931713" cy="4406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Edge-preserving Criterion</a:t>
            </a:r>
          </a:p>
        </p:txBody>
      </p:sp>
      <p:sp>
        <p:nvSpPr>
          <p:cNvPr id="7" name="Shape 799">
            <a:extLst>
              <a:ext uri="{FF2B5EF4-FFF2-40B4-BE49-F238E27FC236}">
                <a16:creationId xmlns:a16="http://schemas.microsoft.com/office/drawing/2014/main" id="{158CEDB3-EAA5-45EB-8C9D-5247D133D1EF}"/>
              </a:ext>
            </a:extLst>
          </p:cNvPr>
          <p:cNvSpPr txBox="1">
            <a:spLocks/>
          </p:cNvSpPr>
          <p:nvPr/>
        </p:nvSpPr>
        <p:spPr>
          <a:xfrm>
            <a:off x="2030918" y="1535207"/>
            <a:ext cx="1251292" cy="50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8" name="Shape 799">
            <a:extLst>
              <a:ext uri="{FF2B5EF4-FFF2-40B4-BE49-F238E27FC236}">
                <a16:creationId xmlns:a16="http://schemas.microsoft.com/office/drawing/2014/main" id="{316F250E-F64D-4A5D-93CB-B053CDFEA345}"/>
              </a:ext>
            </a:extLst>
          </p:cNvPr>
          <p:cNvSpPr txBox="1">
            <a:spLocks/>
          </p:cNvSpPr>
          <p:nvPr/>
        </p:nvSpPr>
        <p:spPr>
          <a:xfrm>
            <a:off x="5637688" y="153520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Output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D31A2F-F4A4-4B4A-9699-1C3BBB25E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702" y="2060410"/>
            <a:ext cx="2925850" cy="4406400"/>
          </a:xfrm>
          <a:prstGeom prst="rect">
            <a:avLst/>
          </a:prstGeom>
        </p:spPr>
      </p:pic>
      <p:sp>
        <p:nvSpPr>
          <p:cNvPr id="15" name="Shape 799">
            <a:extLst>
              <a:ext uri="{FF2B5EF4-FFF2-40B4-BE49-F238E27FC236}">
                <a16:creationId xmlns:a16="http://schemas.microsoft.com/office/drawing/2014/main" id="{31099090-281D-485D-95B9-26555D0EC7B0}"/>
              </a:ext>
            </a:extLst>
          </p:cNvPr>
          <p:cNvSpPr txBox="1">
            <a:spLocks/>
          </p:cNvSpPr>
          <p:nvPr/>
        </p:nvSpPr>
        <p:spPr>
          <a:xfrm>
            <a:off x="8515716" y="1535207"/>
            <a:ext cx="2171822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Binary mask</a:t>
            </a:r>
          </a:p>
        </p:txBody>
      </p:sp>
    </p:spTree>
    <p:extLst>
      <p:ext uri="{BB962C8B-B14F-4D97-AF65-F5344CB8AC3E}">
        <p14:creationId xmlns:p14="http://schemas.microsoft.com/office/powerpoint/2010/main" val="115900523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C7450EC-319C-4BB4-8803-E9F7A105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97" y="2044049"/>
            <a:ext cx="2926126" cy="44068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C56A1BA-AAF1-428C-95D5-35E297EED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08" y="2044049"/>
            <a:ext cx="2926126" cy="44068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Edge-preserving Criterion</a:t>
            </a:r>
          </a:p>
        </p:txBody>
      </p:sp>
      <p:sp>
        <p:nvSpPr>
          <p:cNvPr id="7" name="Shape 799">
            <a:extLst>
              <a:ext uri="{FF2B5EF4-FFF2-40B4-BE49-F238E27FC236}">
                <a16:creationId xmlns:a16="http://schemas.microsoft.com/office/drawing/2014/main" id="{158CEDB3-EAA5-45EB-8C9D-5247D133D1EF}"/>
              </a:ext>
            </a:extLst>
          </p:cNvPr>
          <p:cNvSpPr txBox="1">
            <a:spLocks/>
          </p:cNvSpPr>
          <p:nvPr/>
        </p:nvSpPr>
        <p:spPr>
          <a:xfrm>
            <a:off x="2030918" y="1535207"/>
            <a:ext cx="1251292" cy="507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8" name="Shape 799">
            <a:extLst>
              <a:ext uri="{FF2B5EF4-FFF2-40B4-BE49-F238E27FC236}">
                <a16:creationId xmlns:a16="http://schemas.microsoft.com/office/drawing/2014/main" id="{316F250E-F64D-4A5D-93CB-B053CDFEA345}"/>
              </a:ext>
            </a:extLst>
          </p:cNvPr>
          <p:cNvSpPr txBox="1">
            <a:spLocks/>
          </p:cNvSpPr>
          <p:nvPr/>
        </p:nvSpPr>
        <p:spPr>
          <a:xfrm>
            <a:off x="5637688" y="153520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446257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C35D6F-9DAF-44D1-A081-12DAAB96D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42" y="4284050"/>
            <a:ext cx="2975992" cy="22412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97CE15-83E8-49A2-B0D1-0A66472D8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826" y="1474510"/>
            <a:ext cx="2975992" cy="22412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36C927-DBDA-4C0E-B945-8221EB6EA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002" y="1474510"/>
            <a:ext cx="2975992" cy="22412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19562C-C509-4363-AF13-5009DC06C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98" y="4284050"/>
            <a:ext cx="2975992" cy="22412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7FD220-A015-46BF-9191-3A2B310ACB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6" y="4284050"/>
            <a:ext cx="2975992" cy="2241294"/>
          </a:xfrm>
          <a:prstGeom prst="rect">
            <a:avLst/>
          </a:prstGeom>
        </p:spPr>
      </p:pic>
      <p:sp>
        <p:nvSpPr>
          <p:cNvPr id="18" name="Shape 799">
            <a:extLst>
              <a:ext uri="{FF2B5EF4-FFF2-40B4-BE49-F238E27FC236}">
                <a16:creationId xmlns:a16="http://schemas.microsoft.com/office/drawing/2014/main" id="{9EC1C7F3-02C6-4956-BDEA-E86757954656}"/>
              </a:ext>
            </a:extLst>
          </p:cNvPr>
          <p:cNvSpPr txBox="1">
            <a:spLocks/>
          </p:cNvSpPr>
          <p:nvPr/>
        </p:nvSpPr>
        <p:spPr>
          <a:xfrm>
            <a:off x="4871869" y="3828660"/>
            <a:ext cx="22322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1pPr>
            <a:lvl2pPr marL="677007" marR="0" indent="-219807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2pPr>
            <a:lvl3pPr marL="1122218" marR="0" indent="-207818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3pPr>
            <a:lvl4pPr marL="16002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4pPr>
            <a:lvl5pPr marL="20574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8pPr>
            <a:lvl9pPr marL="39624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9pPr>
          </a:lstStyle>
          <a:p>
            <a:pPr hangingPunct="1"/>
            <a:r>
              <a:rPr lang="en-US" altLang="zh-CN" b="1" dirty="0">
                <a:solidFill>
                  <a:schemeClr val="tx1"/>
                </a:solidFill>
              </a:rPr>
              <a:t>Abstraction</a:t>
            </a:r>
          </a:p>
        </p:txBody>
      </p:sp>
      <p:sp>
        <p:nvSpPr>
          <p:cNvPr id="19" name="Shape 799">
            <a:extLst>
              <a:ext uri="{FF2B5EF4-FFF2-40B4-BE49-F238E27FC236}">
                <a16:creationId xmlns:a16="http://schemas.microsoft.com/office/drawing/2014/main" id="{549D4ADC-E9A9-42BF-A068-330397C2E16C}"/>
              </a:ext>
            </a:extLst>
          </p:cNvPr>
          <p:cNvSpPr txBox="1">
            <a:spLocks/>
          </p:cNvSpPr>
          <p:nvPr/>
        </p:nvSpPr>
        <p:spPr>
          <a:xfrm>
            <a:off x="7379809" y="3828660"/>
            <a:ext cx="340187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1pPr>
            <a:lvl2pPr marL="677007" marR="0" indent="-219807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2pPr>
            <a:lvl3pPr marL="1122218" marR="0" indent="-207818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3pPr>
            <a:lvl4pPr marL="16002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4pPr>
            <a:lvl5pPr marL="20574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8pPr>
            <a:lvl9pPr marL="39624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9pPr>
          </a:lstStyle>
          <a:p>
            <a:pPr hangingPunct="1"/>
            <a:r>
              <a:rPr lang="en-US" altLang="zh-CN" b="1" dirty="0">
                <a:solidFill>
                  <a:schemeClr val="tx1"/>
                </a:solidFill>
              </a:rPr>
              <a:t>Abstraction w. tone mapping</a:t>
            </a:r>
          </a:p>
        </p:txBody>
      </p:sp>
      <p:sp>
        <p:nvSpPr>
          <p:cNvPr id="20" name="Shape 799">
            <a:extLst>
              <a:ext uri="{FF2B5EF4-FFF2-40B4-BE49-F238E27FC236}">
                <a16:creationId xmlns:a16="http://schemas.microsoft.com/office/drawing/2014/main" id="{A2CAAE20-A927-458F-A661-E1AF2AFF6272}"/>
              </a:ext>
            </a:extLst>
          </p:cNvPr>
          <p:cNvSpPr txBox="1">
            <a:spLocks/>
          </p:cNvSpPr>
          <p:nvPr/>
        </p:nvSpPr>
        <p:spPr>
          <a:xfrm>
            <a:off x="1117692" y="3828660"/>
            <a:ext cx="340187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1pPr>
            <a:lvl2pPr marL="677007" marR="0" indent="-219807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2pPr>
            <a:lvl3pPr marL="1122218" marR="0" indent="-207818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3pPr>
            <a:lvl4pPr marL="16002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4pPr>
            <a:lvl5pPr marL="20574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8pPr>
            <a:lvl9pPr marL="39624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9pPr>
          </a:lstStyle>
          <a:p>
            <a:pPr hangingPunct="1"/>
            <a:r>
              <a:rPr lang="en-US" altLang="zh-CN" b="1" dirty="0">
                <a:solidFill>
                  <a:schemeClr val="tx1"/>
                </a:solidFill>
              </a:rPr>
              <a:t>Pencil drawing</a:t>
            </a:r>
          </a:p>
        </p:txBody>
      </p:sp>
      <p:sp>
        <p:nvSpPr>
          <p:cNvPr id="21" name="Shape 799">
            <a:extLst>
              <a:ext uri="{FF2B5EF4-FFF2-40B4-BE49-F238E27FC236}">
                <a16:creationId xmlns:a16="http://schemas.microsoft.com/office/drawing/2014/main" id="{238A3C6B-C869-4791-8C65-B1E26F64EE32}"/>
              </a:ext>
            </a:extLst>
          </p:cNvPr>
          <p:cNvSpPr txBox="1">
            <a:spLocks/>
          </p:cNvSpPr>
          <p:nvPr/>
        </p:nvSpPr>
        <p:spPr>
          <a:xfrm>
            <a:off x="3935949" y="1075318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22" name="Shape 799">
            <a:extLst>
              <a:ext uri="{FF2B5EF4-FFF2-40B4-BE49-F238E27FC236}">
                <a16:creationId xmlns:a16="http://schemas.microsoft.com/office/drawing/2014/main" id="{ACE6DF58-662A-4048-ADAC-0F448916C52E}"/>
              </a:ext>
            </a:extLst>
          </p:cNvPr>
          <p:cNvSpPr txBox="1">
            <a:spLocks/>
          </p:cNvSpPr>
          <p:nvPr/>
        </p:nvSpPr>
        <p:spPr>
          <a:xfrm>
            <a:off x="6485875" y="1075318"/>
            <a:ext cx="22322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1pPr>
            <a:lvl2pPr marL="677007" marR="0" indent="-219807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2pPr>
            <a:lvl3pPr marL="1122218" marR="0" indent="-207818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3pPr>
            <a:lvl4pPr marL="16002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4pPr>
            <a:lvl5pPr marL="20574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8pPr>
            <a:lvl9pPr marL="39624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9pPr>
          </a:lstStyle>
          <a:p>
            <a:pPr hangingPunct="1"/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Smooth Image  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5C1B0D0-DAE1-4886-ACFD-E6F9512822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B45B6107-F8D6-4659-98D4-A596E911906A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- abstraction</a:t>
            </a:r>
          </a:p>
        </p:txBody>
      </p:sp>
    </p:spTree>
    <p:extLst>
      <p:ext uri="{BB962C8B-B14F-4D97-AF65-F5344CB8AC3E}">
        <p14:creationId xmlns:p14="http://schemas.microsoft.com/office/powerpoint/2010/main" val="324895867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The whole loss function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7A1C18-B836-4C64-BFA3-CCDF03817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062" y="1988840"/>
            <a:ext cx="58578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5683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1919536" y="357917"/>
                <a:ext cx="896448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Ablation study - w/o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norm </a:t>
                </a:r>
                <a:endParaRPr lang="en-US" altLang="zh-CN" sz="3200" b="1" dirty="0">
                  <a:latin typeface="Adobe Gothic Std B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357917"/>
                <a:ext cx="8964488" cy="584775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0BA4CB0-F25A-4D18-AE30-A555524BC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39" y="1628800"/>
            <a:ext cx="3155168" cy="4263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069827-2F11-4F8C-8B0F-1081EFC5C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59" y="1628800"/>
            <a:ext cx="3155168" cy="42637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14898B-512C-49FD-BF9A-F1CA39C0F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9" y="1628800"/>
            <a:ext cx="3155168" cy="4263741"/>
          </a:xfrm>
          <a:prstGeom prst="rect">
            <a:avLst/>
          </a:prstGeom>
        </p:spPr>
      </p:pic>
      <p:sp>
        <p:nvSpPr>
          <p:cNvPr id="12" name="Shape 799">
            <a:extLst>
              <a:ext uri="{FF2B5EF4-FFF2-40B4-BE49-F238E27FC236}">
                <a16:creationId xmlns:a16="http://schemas.microsoft.com/office/drawing/2014/main" id="{4F008222-D41A-4B6B-9DD3-5C6F671F5543}"/>
              </a:ext>
            </a:extLst>
          </p:cNvPr>
          <p:cNvSpPr txBox="1">
            <a:spLocks/>
          </p:cNvSpPr>
          <p:nvPr/>
        </p:nvSpPr>
        <p:spPr>
          <a:xfrm>
            <a:off x="2402150" y="5919663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3" name="Shape 799">
            <a:extLst>
              <a:ext uri="{FF2B5EF4-FFF2-40B4-BE49-F238E27FC236}">
                <a16:creationId xmlns:a16="http://schemas.microsoft.com/office/drawing/2014/main" id="{989C8CBF-2411-4F11-B833-F118B08184E8}"/>
              </a:ext>
            </a:extLst>
          </p:cNvPr>
          <p:cNvSpPr txBox="1">
            <a:spLocks/>
          </p:cNvSpPr>
          <p:nvPr/>
        </p:nvSpPr>
        <p:spPr>
          <a:xfrm>
            <a:off x="9040070" y="5919663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8035807D-E95F-4AF1-9621-CC2AF5FCB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4502" y="5919663"/>
                <a:ext cx="3318960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w/o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norm </a:t>
                </a:r>
              </a:p>
            </p:txBody>
          </p:sp>
        </mc:Choice>
        <mc:Fallback xmlns="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8035807D-E95F-4AF1-9621-CC2AF5FCB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502" y="5919663"/>
                <a:ext cx="3318960" cy="461665"/>
              </a:xfrm>
              <a:prstGeom prst="rect">
                <a:avLst/>
              </a:prstGeom>
              <a:blipFill>
                <a:blip r:embed="rId8"/>
                <a:stretch>
                  <a:fillRect t="-1315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85726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1919536" y="357917"/>
                <a:ext cx="896448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Ablation study - w/o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norm </a:t>
                </a:r>
                <a:endParaRPr lang="en-US" altLang="zh-CN" sz="3200" b="1" dirty="0">
                  <a:latin typeface="Adobe Gothic Std B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357917"/>
                <a:ext cx="8964488" cy="584775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0BA4CB0-F25A-4D18-AE30-A555524BC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39" y="1755267"/>
            <a:ext cx="3155168" cy="40108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069827-2F11-4F8C-8B0F-1081EFC5C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59" y="1755267"/>
            <a:ext cx="3155168" cy="40108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14898B-512C-49FD-BF9A-F1CA39C0F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9" y="1755267"/>
            <a:ext cx="3155168" cy="4010806"/>
          </a:xfrm>
          <a:prstGeom prst="rect">
            <a:avLst/>
          </a:prstGeom>
        </p:spPr>
      </p:pic>
      <p:sp>
        <p:nvSpPr>
          <p:cNvPr id="12" name="Shape 799">
            <a:extLst>
              <a:ext uri="{FF2B5EF4-FFF2-40B4-BE49-F238E27FC236}">
                <a16:creationId xmlns:a16="http://schemas.microsoft.com/office/drawing/2014/main" id="{4F008222-D41A-4B6B-9DD3-5C6F671F5543}"/>
              </a:ext>
            </a:extLst>
          </p:cNvPr>
          <p:cNvSpPr txBox="1">
            <a:spLocks/>
          </p:cNvSpPr>
          <p:nvPr/>
        </p:nvSpPr>
        <p:spPr>
          <a:xfrm>
            <a:off x="2402150" y="5919663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3" name="Shape 799">
            <a:extLst>
              <a:ext uri="{FF2B5EF4-FFF2-40B4-BE49-F238E27FC236}">
                <a16:creationId xmlns:a16="http://schemas.microsoft.com/office/drawing/2014/main" id="{989C8CBF-2411-4F11-B833-F118B08184E8}"/>
              </a:ext>
            </a:extLst>
          </p:cNvPr>
          <p:cNvSpPr txBox="1">
            <a:spLocks/>
          </p:cNvSpPr>
          <p:nvPr/>
        </p:nvSpPr>
        <p:spPr>
          <a:xfrm>
            <a:off x="9040070" y="5919663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8035807D-E95F-4AF1-9621-CC2AF5FCB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4502" y="5919663"/>
                <a:ext cx="3318960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w/o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norm </a:t>
                </a:r>
              </a:p>
            </p:txBody>
          </p:sp>
        </mc:Choice>
        <mc:Fallback xmlns="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8035807D-E95F-4AF1-9621-CC2AF5FCB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502" y="5919663"/>
                <a:ext cx="3318960" cy="461665"/>
              </a:xfrm>
              <a:prstGeom prst="rect">
                <a:avLst/>
              </a:prstGeom>
              <a:blipFill>
                <a:blip r:embed="rId8"/>
                <a:stretch>
                  <a:fillRect t="-1315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44599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1919536" y="357917"/>
                <a:ext cx="896448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Ablation study - w/o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norm </a:t>
                </a:r>
                <a:endParaRPr lang="en-US" altLang="zh-CN" sz="3200" b="1" dirty="0">
                  <a:latin typeface="Adobe Gothic Std B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357917"/>
                <a:ext cx="8964488" cy="584775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0BA4CB0-F25A-4D18-AE30-A555524BC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88" y="1755267"/>
            <a:ext cx="2673870" cy="40108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069827-2F11-4F8C-8B0F-1081EFC5C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08" y="1755267"/>
            <a:ext cx="2673870" cy="40108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14898B-512C-49FD-BF9A-F1CA39C0F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48" y="1755267"/>
            <a:ext cx="2673870" cy="4010806"/>
          </a:xfrm>
          <a:prstGeom prst="rect">
            <a:avLst/>
          </a:prstGeom>
        </p:spPr>
      </p:pic>
      <p:sp>
        <p:nvSpPr>
          <p:cNvPr id="12" name="Shape 799">
            <a:extLst>
              <a:ext uri="{FF2B5EF4-FFF2-40B4-BE49-F238E27FC236}">
                <a16:creationId xmlns:a16="http://schemas.microsoft.com/office/drawing/2014/main" id="{4F008222-D41A-4B6B-9DD3-5C6F671F5543}"/>
              </a:ext>
            </a:extLst>
          </p:cNvPr>
          <p:cNvSpPr txBox="1">
            <a:spLocks/>
          </p:cNvSpPr>
          <p:nvPr/>
        </p:nvSpPr>
        <p:spPr>
          <a:xfrm>
            <a:off x="2402150" y="5919663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3" name="Shape 799">
            <a:extLst>
              <a:ext uri="{FF2B5EF4-FFF2-40B4-BE49-F238E27FC236}">
                <a16:creationId xmlns:a16="http://schemas.microsoft.com/office/drawing/2014/main" id="{989C8CBF-2411-4F11-B833-F118B08184E8}"/>
              </a:ext>
            </a:extLst>
          </p:cNvPr>
          <p:cNvSpPr txBox="1">
            <a:spLocks/>
          </p:cNvSpPr>
          <p:nvPr/>
        </p:nvSpPr>
        <p:spPr>
          <a:xfrm>
            <a:off x="9040070" y="5919663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8035807D-E95F-4AF1-9621-CC2AF5FCB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4502" y="5919663"/>
                <a:ext cx="3318960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w/o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norm </a:t>
                </a:r>
              </a:p>
            </p:txBody>
          </p:sp>
        </mc:Choice>
        <mc:Fallback xmlns="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8035807D-E95F-4AF1-9621-CC2AF5FCB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502" y="5919663"/>
                <a:ext cx="3318960" cy="461665"/>
              </a:xfrm>
              <a:prstGeom prst="rect">
                <a:avLst/>
              </a:prstGeom>
              <a:blipFill>
                <a:blip r:embed="rId8"/>
                <a:stretch>
                  <a:fillRect t="-1315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32.pdf" descr="circle-main.pdf">
            <a:extLst>
              <a:ext uri="{FF2B5EF4-FFF2-40B4-BE49-F238E27FC236}">
                <a16:creationId xmlns:a16="http://schemas.microsoft.com/office/drawing/2014/main" id="{D298B50E-DE65-46C0-B099-BCD99238B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356277" flipH="1" flipV="1">
            <a:off x="5880210" y="2422320"/>
            <a:ext cx="431580" cy="97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image32.pdf" descr="circle-main.pdf">
            <a:extLst>
              <a:ext uri="{FF2B5EF4-FFF2-40B4-BE49-F238E27FC236}">
                <a16:creationId xmlns:a16="http://schemas.microsoft.com/office/drawing/2014/main" id="{72F3E8EC-0D89-42A3-8B03-9C61C6409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1197428" flipH="1" flipV="1">
            <a:off x="6481386" y="4310088"/>
            <a:ext cx="431580" cy="14533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7661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1919536" y="357917"/>
                <a:ext cx="896448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Ablation study - w/o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norm </a:t>
                </a:r>
                <a:endParaRPr lang="en-US" altLang="zh-CN" sz="3200" b="1" dirty="0">
                  <a:latin typeface="Adobe Gothic Std B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357917"/>
                <a:ext cx="8964488" cy="584775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0BA4CB0-F25A-4D18-AE30-A555524BC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88" y="1759270"/>
            <a:ext cx="2673870" cy="40027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069827-2F11-4F8C-8B0F-1081EFC5C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08" y="1759270"/>
            <a:ext cx="2673870" cy="4002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14898B-512C-49FD-BF9A-F1CA39C0F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48" y="1759270"/>
            <a:ext cx="2673870" cy="4002799"/>
          </a:xfrm>
          <a:prstGeom prst="rect">
            <a:avLst/>
          </a:prstGeom>
        </p:spPr>
      </p:pic>
      <p:sp>
        <p:nvSpPr>
          <p:cNvPr id="12" name="Shape 799">
            <a:extLst>
              <a:ext uri="{FF2B5EF4-FFF2-40B4-BE49-F238E27FC236}">
                <a16:creationId xmlns:a16="http://schemas.microsoft.com/office/drawing/2014/main" id="{4F008222-D41A-4B6B-9DD3-5C6F671F5543}"/>
              </a:ext>
            </a:extLst>
          </p:cNvPr>
          <p:cNvSpPr txBox="1">
            <a:spLocks/>
          </p:cNvSpPr>
          <p:nvPr/>
        </p:nvSpPr>
        <p:spPr>
          <a:xfrm>
            <a:off x="2402150" y="5919663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3" name="Shape 799">
            <a:extLst>
              <a:ext uri="{FF2B5EF4-FFF2-40B4-BE49-F238E27FC236}">
                <a16:creationId xmlns:a16="http://schemas.microsoft.com/office/drawing/2014/main" id="{989C8CBF-2411-4F11-B833-F118B08184E8}"/>
              </a:ext>
            </a:extLst>
          </p:cNvPr>
          <p:cNvSpPr txBox="1">
            <a:spLocks/>
          </p:cNvSpPr>
          <p:nvPr/>
        </p:nvSpPr>
        <p:spPr>
          <a:xfrm>
            <a:off x="9040070" y="5919663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8035807D-E95F-4AF1-9621-CC2AF5FCBF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4502" y="5919663"/>
                <a:ext cx="3318960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w/o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norm </a:t>
                </a:r>
              </a:p>
            </p:txBody>
          </p:sp>
        </mc:Choice>
        <mc:Fallback xmlns="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8035807D-E95F-4AF1-9621-CC2AF5FCB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502" y="5919663"/>
                <a:ext cx="3318960" cy="461665"/>
              </a:xfrm>
              <a:prstGeom prst="rect">
                <a:avLst/>
              </a:prstGeom>
              <a:blipFill>
                <a:blip r:embed="rId8"/>
                <a:stretch>
                  <a:fillRect t="-1315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32.pdf" descr="circle-main.pdf">
            <a:extLst>
              <a:ext uri="{FF2B5EF4-FFF2-40B4-BE49-F238E27FC236}">
                <a16:creationId xmlns:a16="http://schemas.microsoft.com/office/drawing/2014/main" id="{F5495FBB-8AC7-429F-BF39-BCFF0EBE0B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9083245" flipH="1" flipV="1">
            <a:off x="5437349" y="3248470"/>
            <a:ext cx="431580" cy="11978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72440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Ablation study - w/o edge-preserving term</a:t>
            </a:r>
            <a:endParaRPr lang="en-US" altLang="zh-CN" sz="3200" b="1" dirty="0">
              <a:latin typeface="Adobe Gothic Std B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BA4CB0-F25A-4D18-AE30-A555524B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62" y="1844824"/>
            <a:ext cx="3089143" cy="3960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069827-2F11-4F8C-8B0F-1081EFC5C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70" y="1844824"/>
            <a:ext cx="3089143" cy="39604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14898B-512C-49FD-BF9A-F1CA39C0F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66" y="1844824"/>
            <a:ext cx="3089143" cy="3960440"/>
          </a:xfrm>
          <a:prstGeom prst="rect">
            <a:avLst/>
          </a:prstGeom>
        </p:spPr>
      </p:pic>
      <p:sp>
        <p:nvSpPr>
          <p:cNvPr id="12" name="Shape 799">
            <a:extLst>
              <a:ext uri="{FF2B5EF4-FFF2-40B4-BE49-F238E27FC236}">
                <a16:creationId xmlns:a16="http://schemas.microsoft.com/office/drawing/2014/main" id="{4F008222-D41A-4B6B-9DD3-5C6F671F5543}"/>
              </a:ext>
            </a:extLst>
          </p:cNvPr>
          <p:cNvSpPr txBox="1">
            <a:spLocks/>
          </p:cNvSpPr>
          <p:nvPr/>
        </p:nvSpPr>
        <p:spPr>
          <a:xfrm>
            <a:off x="2402150" y="587727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3" name="Shape 799">
            <a:extLst>
              <a:ext uri="{FF2B5EF4-FFF2-40B4-BE49-F238E27FC236}">
                <a16:creationId xmlns:a16="http://schemas.microsoft.com/office/drawing/2014/main" id="{989C8CBF-2411-4F11-B833-F118B08184E8}"/>
              </a:ext>
            </a:extLst>
          </p:cNvPr>
          <p:cNvSpPr txBox="1">
            <a:spLocks/>
          </p:cNvSpPr>
          <p:nvPr/>
        </p:nvSpPr>
        <p:spPr>
          <a:xfrm>
            <a:off x="9040070" y="587727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p:sp>
        <p:nvSpPr>
          <p:cNvPr id="14" name="Shape 799">
            <a:extLst>
              <a:ext uri="{FF2B5EF4-FFF2-40B4-BE49-F238E27FC236}">
                <a16:creationId xmlns:a16="http://schemas.microsoft.com/office/drawing/2014/main" id="{8035807D-E95F-4AF1-9621-CC2AF5FCBF06}"/>
              </a:ext>
            </a:extLst>
          </p:cNvPr>
          <p:cNvSpPr txBox="1">
            <a:spLocks/>
          </p:cNvSpPr>
          <p:nvPr/>
        </p:nvSpPr>
        <p:spPr>
          <a:xfrm>
            <a:off x="4554502" y="5877272"/>
            <a:ext cx="331896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w/o edge-preserving term </a:t>
            </a:r>
          </a:p>
        </p:txBody>
      </p:sp>
      <p:pic>
        <p:nvPicPr>
          <p:cNvPr id="15" name="image32.pdf" descr="circle-main.pdf">
            <a:extLst>
              <a:ext uri="{FF2B5EF4-FFF2-40B4-BE49-F238E27FC236}">
                <a16:creationId xmlns:a16="http://schemas.microsoft.com/office/drawing/2014/main" id="{AE2A000D-2884-43BF-B19C-534672A56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159896" y="2708921"/>
            <a:ext cx="504056" cy="111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32.pdf" descr="circle-main.pdf">
            <a:extLst>
              <a:ext uri="{FF2B5EF4-FFF2-40B4-BE49-F238E27FC236}">
                <a16:creationId xmlns:a16="http://schemas.microsoft.com/office/drawing/2014/main" id="{4E31254C-E30E-4E57-A38E-DED0BBD08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65210" y="2708920"/>
            <a:ext cx="504056" cy="11161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299327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Ablation study - w/o edge-preserving term</a:t>
            </a:r>
            <a:endParaRPr lang="en-US" altLang="zh-CN" sz="3200" b="1" dirty="0">
              <a:latin typeface="Adobe Gothic Std B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BA4CB0-F25A-4D18-AE30-A555524B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87" y="1844824"/>
            <a:ext cx="2633692" cy="3960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069827-2F11-4F8C-8B0F-1081EFC5C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095" y="1844824"/>
            <a:ext cx="2633692" cy="39604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14898B-512C-49FD-BF9A-F1CA39C0F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91" y="1844824"/>
            <a:ext cx="2633692" cy="3960440"/>
          </a:xfrm>
          <a:prstGeom prst="rect">
            <a:avLst/>
          </a:prstGeom>
        </p:spPr>
      </p:pic>
      <p:sp>
        <p:nvSpPr>
          <p:cNvPr id="12" name="Shape 799">
            <a:extLst>
              <a:ext uri="{FF2B5EF4-FFF2-40B4-BE49-F238E27FC236}">
                <a16:creationId xmlns:a16="http://schemas.microsoft.com/office/drawing/2014/main" id="{4F008222-D41A-4B6B-9DD3-5C6F671F5543}"/>
              </a:ext>
            </a:extLst>
          </p:cNvPr>
          <p:cNvSpPr txBox="1">
            <a:spLocks/>
          </p:cNvSpPr>
          <p:nvPr/>
        </p:nvSpPr>
        <p:spPr>
          <a:xfrm>
            <a:off x="2402150" y="587727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3" name="Shape 799">
            <a:extLst>
              <a:ext uri="{FF2B5EF4-FFF2-40B4-BE49-F238E27FC236}">
                <a16:creationId xmlns:a16="http://schemas.microsoft.com/office/drawing/2014/main" id="{989C8CBF-2411-4F11-B833-F118B08184E8}"/>
              </a:ext>
            </a:extLst>
          </p:cNvPr>
          <p:cNvSpPr txBox="1">
            <a:spLocks/>
          </p:cNvSpPr>
          <p:nvPr/>
        </p:nvSpPr>
        <p:spPr>
          <a:xfrm>
            <a:off x="9040070" y="587727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p:sp>
        <p:nvSpPr>
          <p:cNvPr id="14" name="Shape 799">
            <a:extLst>
              <a:ext uri="{FF2B5EF4-FFF2-40B4-BE49-F238E27FC236}">
                <a16:creationId xmlns:a16="http://schemas.microsoft.com/office/drawing/2014/main" id="{8035807D-E95F-4AF1-9621-CC2AF5FCBF06}"/>
              </a:ext>
            </a:extLst>
          </p:cNvPr>
          <p:cNvSpPr txBox="1">
            <a:spLocks/>
          </p:cNvSpPr>
          <p:nvPr/>
        </p:nvSpPr>
        <p:spPr>
          <a:xfrm>
            <a:off x="4554502" y="5877272"/>
            <a:ext cx="331896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w/o edge-preserving term </a:t>
            </a:r>
          </a:p>
        </p:txBody>
      </p:sp>
    </p:spTree>
    <p:extLst>
      <p:ext uri="{BB962C8B-B14F-4D97-AF65-F5344CB8AC3E}">
        <p14:creationId xmlns:p14="http://schemas.microsoft.com/office/powerpoint/2010/main" val="144059001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ECAC39-9B16-4B9C-A26E-5C804CFD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974644"/>
            <a:ext cx="6527304" cy="27421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How to optimize the objective function?</a:t>
            </a:r>
            <a:endParaRPr lang="en-US" altLang="zh-CN" sz="3200" b="1" dirty="0">
              <a:latin typeface="Adobe Gothic Std B"/>
            </a:endParaRPr>
          </a:p>
        </p:txBody>
      </p:sp>
      <p:sp>
        <p:nvSpPr>
          <p:cNvPr id="15" name="Shape 799">
            <a:extLst>
              <a:ext uri="{FF2B5EF4-FFF2-40B4-BE49-F238E27FC236}">
                <a16:creationId xmlns:a16="http://schemas.microsoft.com/office/drawing/2014/main" id="{B7473ED8-862F-40D5-A4FD-6F06C0DCE357}"/>
              </a:ext>
            </a:extLst>
          </p:cNvPr>
          <p:cNvSpPr txBox="1">
            <a:spLocks/>
          </p:cNvSpPr>
          <p:nvPr/>
        </p:nvSpPr>
        <p:spPr>
          <a:xfrm>
            <a:off x="544456" y="1354387"/>
            <a:ext cx="10334880" cy="4666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Traditional numerical solvers:</a:t>
            </a:r>
          </a:p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Gradient Descent method, such as Adam</a:t>
            </a:r>
          </a:p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Iterative Reweighted Least Square (IRLS)</a:t>
            </a:r>
          </a:p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…</a:t>
            </a:r>
          </a:p>
          <a:p>
            <a:pPr algn="l"/>
            <a:endParaRPr lang="en-US" altLang="zh-CN" sz="2400" b="1" dirty="0">
              <a:solidFill>
                <a:schemeClr val="tx1"/>
              </a:solidFill>
              <a:latin typeface="Adobe Gothic Std B"/>
            </a:endParaRPr>
          </a:p>
          <a:p>
            <a:pPr marL="0" indent="0" algn="l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Drawback: </a:t>
            </a:r>
          </a:p>
          <a:p>
            <a:pPr algn="l"/>
            <a:r>
              <a:rPr lang="en-US" altLang="zh-CN" sz="2400" b="1" dirty="0">
                <a:solidFill>
                  <a:srgbClr val="CA2709"/>
                </a:solidFill>
                <a:latin typeface="Adobe Gothic Std B"/>
              </a:rPr>
              <a:t>Tens or hundreds of iterations </a:t>
            </a: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are required for optimization.</a:t>
            </a:r>
          </a:p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Adobe Gothic Std B"/>
              </a:rPr>
              <a:t>Extra inputs </a:t>
            </a: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are required.</a:t>
            </a:r>
          </a:p>
        </p:txBody>
      </p:sp>
    </p:spTree>
    <p:extLst>
      <p:ext uri="{BB962C8B-B14F-4D97-AF65-F5344CB8AC3E}">
        <p14:creationId xmlns:p14="http://schemas.microsoft.com/office/powerpoint/2010/main" val="344314941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6D2CE689-1F62-4E6C-B583-8349276E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3341986"/>
            <a:ext cx="9578357" cy="28564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How about a deep learning solver?</a:t>
            </a:r>
            <a:endParaRPr lang="en-US" altLang="zh-CN" sz="3200" b="1" dirty="0">
              <a:latin typeface="Adobe Gothic Std B"/>
            </a:endParaRPr>
          </a:p>
        </p:txBody>
      </p:sp>
      <p:sp>
        <p:nvSpPr>
          <p:cNvPr id="6" name="Shape 799">
            <a:extLst>
              <a:ext uri="{FF2B5EF4-FFF2-40B4-BE49-F238E27FC236}">
                <a16:creationId xmlns:a16="http://schemas.microsoft.com/office/drawing/2014/main" id="{FB95FF18-FD2D-4335-AF05-3BE5B9FCCF79}"/>
              </a:ext>
            </a:extLst>
          </p:cNvPr>
          <p:cNvSpPr txBox="1">
            <a:spLocks/>
          </p:cNvSpPr>
          <p:nvPr/>
        </p:nvSpPr>
        <p:spPr>
          <a:xfrm>
            <a:off x="743148" y="1556792"/>
            <a:ext cx="11317263" cy="4666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The differentiable objective function is implemented in the deep learning framework.</a:t>
            </a:r>
          </a:p>
          <a:p>
            <a:pPr marL="0" indent="0" algn="l">
              <a:buNone/>
            </a:pPr>
            <a:endParaRPr lang="en-US" altLang="zh-CN" sz="2400" b="1" dirty="0">
              <a:solidFill>
                <a:schemeClr val="tx1"/>
              </a:solidFill>
              <a:latin typeface="Adobe Gothic Std B"/>
            </a:endParaRPr>
          </a:p>
          <a:p>
            <a:pPr marL="0" indent="0" algn="l"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Adobe Gothic Std B"/>
              </a:rPr>
              <a:t>Training</a:t>
            </a: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:</a:t>
            </a:r>
          </a:p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Extra inputs are still required</a:t>
            </a:r>
          </a:p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Millions of iterations for training</a:t>
            </a:r>
          </a:p>
          <a:p>
            <a:pPr algn="l"/>
            <a:endParaRPr lang="en-US" altLang="zh-CN" sz="2400" b="1" dirty="0">
              <a:solidFill>
                <a:schemeClr val="tx1"/>
              </a:solidFill>
              <a:latin typeface="Adobe Gothic Std B"/>
            </a:endParaRPr>
          </a:p>
        </p:txBody>
      </p:sp>
    </p:spTree>
    <p:extLst>
      <p:ext uri="{BB962C8B-B14F-4D97-AF65-F5344CB8AC3E}">
        <p14:creationId xmlns:p14="http://schemas.microsoft.com/office/powerpoint/2010/main" val="182806004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6D2CE689-1F62-4E6C-B583-8349276E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3341986"/>
            <a:ext cx="9578357" cy="28564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How about a deep learning solver?</a:t>
            </a:r>
            <a:endParaRPr lang="en-US" altLang="zh-CN" sz="3200" b="1" dirty="0">
              <a:latin typeface="Adobe Gothic Std B"/>
            </a:endParaRPr>
          </a:p>
        </p:txBody>
      </p:sp>
      <p:sp>
        <p:nvSpPr>
          <p:cNvPr id="6" name="Shape 799">
            <a:extLst>
              <a:ext uri="{FF2B5EF4-FFF2-40B4-BE49-F238E27FC236}">
                <a16:creationId xmlns:a16="http://schemas.microsoft.com/office/drawing/2014/main" id="{FB95FF18-FD2D-4335-AF05-3BE5B9FCCF79}"/>
              </a:ext>
            </a:extLst>
          </p:cNvPr>
          <p:cNvSpPr txBox="1">
            <a:spLocks/>
          </p:cNvSpPr>
          <p:nvPr/>
        </p:nvSpPr>
        <p:spPr>
          <a:xfrm>
            <a:off x="743148" y="1556792"/>
            <a:ext cx="11317263" cy="4666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The differentiable objective function is implemented in the deep learning framework.</a:t>
            </a:r>
          </a:p>
          <a:p>
            <a:pPr marL="0" indent="0" algn="l">
              <a:buNone/>
            </a:pPr>
            <a:endParaRPr lang="en-US" altLang="zh-CN" sz="2400" b="1" dirty="0">
              <a:solidFill>
                <a:schemeClr val="tx1"/>
              </a:solidFill>
              <a:latin typeface="Adobe Gothic Std B"/>
            </a:endParaRPr>
          </a:p>
          <a:p>
            <a:pPr marL="0" indent="0" algn="l"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Adobe Gothic Std B"/>
              </a:rPr>
              <a:t>Training</a:t>
            </a: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:</a:t>
            </a:r>
          </a:p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Extra inputs are still required</a:t>
            </a:r>
          </a:p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Millions of iterations for training</a:t>
            </a:r>
          </a:p>
          <a:p>
            <a:pPr algn="l"/>
            <a:endParaRPr lang="en-US" altLang="zh-CN" sz="2400" b="1" dirty="0">
              <a:solidFill>
                <a:schemeClr val="tx1"/>
              </a:solidFill>
              <a:latin typeface="Adobe Gothic Std B"/>
            </a:endParaRPr>
          </a:p>
        </p:txBody>
      </p:sp>
    </p:spTree>
    <p:extLst>
      <p:ext uri="{BB962C8B-B14F-4D97-AF65-F5344CB8AC3E}">
        <p14:creationId xmlns:p14="http://schemas.microsoft.com/office/powerpoint/2010/main" val="3533025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474E32-3BCA-4B25-9DAF-776F3AD64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961456"/>
            <a:ext cx="2592288" cy="38884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67DC16-742A-4F9E-977F-1C91AE852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1961456"/>
            <a:ext cx="2592288" cy="38884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E71494-A7D7-4281-8761-53ABD8DED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961456"/>
            <a:ext cx="2592288" cy="3888432"/>
          </a:xfrm>
          <a:prstGeom prst="rect">
            <a:avLst/>
          </a:prstGeom>
        </p:spPr>
      </p:pic>
      <p:sp>
        <p:nvSpPr>
          <p:cNvPr id="11" name="Shape 799">
            <a:extLst>
              <a:ext uri="{FF2B5EF4-FFF2-40B4-BE49-F238E27FC236}">
                <a16:creationId xmlns:a16="http://schemas.microsoft.com/office/drawing/2014/main" id="{E97C94C7-6DCC-4FA9-931F-2AFC58CA13D0}"/>
              </a:ext>
            </a:extLst>
          </p:cNvPr>
          <p:cNvSpPr txBox="1">
            <a:spLocks/>
          </p:cNvSpPr>
          <p:nvPr/>
        </p:nvSpPr>
        <p:spPr>
          <a:xfrm>
            <a:off x="4979877" y="1484784"/>
            <a:ext cx="22322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1pPr>
            <a:lvl2pPr marL="677007" marR="0" indent="-219807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2pPr>
            <a:lvl3pPr marL="1122218" marR="0" indent="-207818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3pPr>
            <a:lvl4pPr marL="16002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4pPr>
            <a:lvl5pPr marL="20574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8pPr>
            <a:lvl9pPr marL="39624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9pPr>
          </a:lstStyle>
          <a:p>
            <a:pPr hangingPunct="1"/>
            <a:r>
              <a:rPr lang="en-US" altLang="zh-CN" b="1" dirty="0">
                <a:solidFill>
                  <a:schemeClr val="tx1"/>
                </a:solidFill>
              </a:rPr>
              <a:t>Smooth Image  </a:t>
            </a:r>
          </a:p>
        </p:txBody>
      </p:sp>
      <p:sp>
        <p:nvSpPr>
          <p:cNvPr id="12" name="Shape 799">
            <a:extLst>
              <a:ext uri="{FF2B5EF4-FFF2-40B4-BE49-F238E27FC236}">
                <a16:creationId xmlns:a16="http://schemas.microsoft.com/office/drawing/2014/main" id="{620BBE5C-20CC-45B7-8368-AEB39EAB7C70}"/>
              </a:ext>
            </a:extLst>
          </p:cNvPr>
          <p:cNvSpPr txBox="1">
            <a:spLocks/>
          </p:cNvSpPr>
          <p:nvPr/>
        </p:nvSpPr>
        <p:spPr>
          <a:xfrm>
            <a:off x="7788189" y="1484784"/>
            <a:ext cx="22322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1pPr>
            <a:lvl2pPr marL="677007" marR="0" indent="-219807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2pPr>
            <a:lvl3pPr marL="1122218" marR="0" indent="-207818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3pPr>
            <a:lvl4pPr marL="16002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4pPr>
            <a:lvl5pPr marL="20574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8pPr>
            <a:lvl9pPr marL="39624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9pPr>
          </a:lstStyle>
          <a:p>
            <a:pPr hangingPunct="1"/>
            <a:r>
              <a:rPr lang="en-US" altLang="zh-CN" b="1" dirty="0">
                <a:solidFill>
                  <a:schemeClr val="tx1"/>
                </a:solidFill>
              </a:rPr>
              <a:t>Detail exaggerated</a:t>
            </a:r>
          </a:p>
        </p:txBody>
      </p:sp>
      <p:sp>
        <p:nvSpPr>
          <p:cNvPr id="13" name="Shape 799">
            <a:extLst>
              <a:ext uri="{FF2B5EF4-FFF2-40B4-BE49-F238E27FC236}">
                <a16:creationId xmlns:a16="http://schemas.microsoft.com/office/drawing/2014/main" id="{DDE9351C-BCA6-444C-865D-DF07465A8C82}"/>
              </a:ext>
            </a:extLst>
          </p:cNvPr>
          <p:cNvSpPr txBox="1">
            <a:spLocks/>
          </p:cNvSpPr>
          <p:nvPr/>
        </p:nvSpPr>
        <p:spPr>
          <a:xfrm>
            <a:off x="2794815" y="1484784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8B3D46A-EA6A-4FE4-B394-8E27A2966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4BE01-3CD8-4679-B736-5478814551BE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detail enhancement</a:t>
            </a:r>
          </a:p>
        </p:txBody>
      </p:sp>
    </p:spTree>
    <p:extLst>
      <p:ext uri="{BB962C8B-B14F-4D97-AF65-F5344CB8AC3E}">
        <p14:creationId xmlns:p14="http://schemas.microsoft.com/office/powerpoint/2010/main" val="353716779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919536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How about a deep learning solver?</a:t>
            </a:r>
            <a:endParaRPr lang="en-US" altLang="zh-CN" sz="3200" b="1" dirty="0">
              <a:latin typeface="Adobe Gothic Std B"/>
            </a:endParaRPr>
          </a:p>
        </p:txBody>
      </p:sp>
      <p:sp>
        <p:nvSpPr>
          <p:cNvPr id="6" name="Shape 799">
            <a:extLst>
              <a:ext uri="{FF2B5EF4-FFF2-40B4-BE49-F238E27FC236}">
                <a16:creationId xmlns:a16="http://schemas.microsoft.com/office/drawing/2014/main" id="{FB95FF18-FD2D-4335-AF05-3BE5B9FCCF79}"/>
              </a:ext>
            </a:extLst>
          </p:cNvPr>
          <p:cNvSpPr txBox="1">
            <a:spLocks/>
          </p:cNvSpPr>
          <p:nvPr/>
        </p:nvSpPr>
        <p:spPr>
          <a:xfrm>
            <a:off x="544455" y="1354387"/>
            <a:ext cx="11317263" cy="4666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2400" b="1" dirty="0">
              <a:solidFill>
                <a:schemeClr val="tx1"/>
              </a:solidFill>
              <a:latin typeface="Adobe Gothic Std B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EA2764-4D6C-4E97-9214-E63B766C5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68" y="4885949"/>
            <a:ext cx="5815746" cy="959298"/>
          </a:xfrm>
          <a:prstGeom prst="rect">
            <a:avLst/>
          </a:prstGeom>
        </p:spPr>
      </p:pic>
      <p:sp>
        <p:nvSpPr>
          <p:cNvPr id="8" name="Shape 799">
            <a:extLst>
              <a:ext uri="{FF2B5EF4-FFF2-40B4-BE49-F238E27FC236}">
                <a16:creationId xmlns:a16="http://schemas.microsoft.com/office/drawing/2014/main" id="{775AD282-D5C8-4CF8-9A3B-C05F772427C0}"/>
              </a:ext>
            </a:extLst>
          </p:cNvPr>
          <p:cNvSpPr txBox="1">
            <a:spLocks/>
          </p:cNvSpPr>
          <p:nvPr/>
        </p:nvSpPr>
        <p:spPr>
          <a:xfrm>
            <a:off x="743148" y="1556792"/>
            <a:ext cx="11317263" cy="4666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Adobe Gothic Std B"/>
              </a:rPr>
              <a:t>Evaluation</a:t>
            </a: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:</a:t>
            </a:r>
          </a:p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All the extra input information and optimization process is learned within the deep network, and no longer needed.</a:t>
            </a:r>
          </a:p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Only </a:t>
            </a:r>
            <a:r>
              <a:rPr lang="en-US" altLang="zh-CN" sz="2400" b="1" dirty="0">
                <a:solidFill>
                  <a:srgbClr val="C00000"/>
                </a:solidFill>
                <a:latin typeface="Adobe Gothic Std B"/>
              </a:rPr>
              <a:t>one forward pass </a:t>
            </a: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is required</a:t>
            </a:r>
          </a:p>
          <a:p>
            <a:pPr algn="l"/>
            <a:endParaRPr lang="en-US" altLang="zh-CN" sz="2400" b="1" dirty="0">
              <a:solidFill>
                <a:schemeClr val="tx1"/>
              </a:solidFill>
              <a:latin typeface="Adobe Gothic Std B"/>
            </a:endParaRPr>
          </a:p>
        </p:txBody>
      </p:sp>
    </p:spTree>
    <p:extLst>
      <p:ext uri="{BB962C8B-B14F-4D97-AF65-F5344CB8AC3E}">
        <p14:creationId xmlns:p14="http://schemas.microsoft.com/office/powerpoint/2010/main" val="39088541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17207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Visual comparison between different optimizers</a:t>
            </a:r>
            <a:endParaRPr lang="en-US" altLang="zh-CN" sz="3200" b="1" dirty="0">
              <a:latin typeface="Adobe Gothic Std B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40BEAB-F9A6-40B0-9B87-04210B973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64" y="1628800"/>
            <a:ext cx="2564212" cy="4546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AA1E07-BE1C-4457-8B85-3CA74C5AE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8" y="1628800"/>
            <a:ext cx="2564212" cy="45464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A4BF25-26B7-426F-8E18-3AB68ACCD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201" y="1628800"/>
            <a:ext cx="2564212" cy="45464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6A2995-0C46-4236-99C3-372E23AA3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1628800"/>
            <a:ext cx="2564212" cy="4546476"/>
          </a:xfrm>
          <a:prstGeom prst="rect">
            <a:avLst/>
          </a:prstGeom>
        </p:spPr>
      </p:pic>
      <p:sp>
        <p:nvSpPr>
          <p:cNvPr id="15" name="Shape 799">
            <a:extLst>
              <a:ext uri="{FF2B5EF4-FFF2-40B4-BE49-F238E27FC236}">
                <a16:creationId xmlns:a16="http://schemas.microsoft.com/office/drawing/2014/main" id="{F6FA6B5F-EA46-4B66-A13D-0CB8C92FAB5A}"/>
              </a:ext>
            </a:extLst>
          </p:cNvPr>
          <p:cNvSpPr txBox="1">
            <a:spLocks/>
          </p:cNvSpPr>
          <p:nvPr/>
        </p:nvSpPr>
        <p:spPr>
          <a:xfrm>
            <a:off x="1419371" y="6175276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6" name="Shape 799">
            <a:extLst>
              <a:ext uri="{FF2B5EF4-FFF2-40B4-BE49-F238E27FC236}">
                <a16:creationId xmlns:a16="http://schemas.microsoft.com/office/drawing/2014/main" id="{CE7C9A33-BBE1-4113-BB2E-F24BE216BCC7}"/>
              </a:ext>
            </a:extLst>
          </p:cNvPr>
          <p:cNvSpPr txBox="1">
            <a:spLocks/>
          </p:cNvSpPr>
          <p:nvPr/>
        </p:nvSpPr>
        <p:spPr>
          <a:xfrm>
            <a:off x="4225434" y="6175276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IRLS </a:t>
            </a:r>
          </a:p>
        </p:txBody>
      </p:sp>
      <p:sp>
        <p:nvSpPr>
          <p:cNvPr id="17" name="Shape 799">
            <a:extLst>
              <a:ext uri="{FF2B5EF4-FFF2-40B4-BE49-F238E27FC236}">
                <a16:creationId xmlns:a16="http://schemas.microsoft.com/office/drawing/2014/main" id="{9A863AAD-1A66-47CC-B6E4-1FD2545D75E3}"/>
              </a:ext>
            </a:extLst>
          </p:cNvPr>
          <p:cNvSpPr txBox="1">
            <a:spLocks/>
          </p:cNvSpPr>
          <p:nvPr/>
        </p:nvSpPr>
        <p:spPr>
          <a:xfrm>
            <a:off x="7031497" y="6175276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Adam </a:t>
            </a:r>
          </a:p>
        </p:txBody>
      </p:sp>
      <p:sp>
        <p:nvSpPr>
          <p:cNvPr id="18" name="Shape 799">
            <a:extLst>
              <a:ext uri="{FF2B5EF4-FFF2-40B4-BE49-F238E27FC236}">
                <a16:creationId xmlns:a16="http://schemas.microsoft.com/office/drawing/2014/main" id="{1C4E4988-19B3-431E-8024-5920ED16ABCF}"/>
              </a:ext>
            </a:extLst>
          </p:cNvPr>
          <p:cNvSpPr txBox="1">
            <a:spLocks/>
          </p:cNvSpPr>
          <p:nvPr/>
        </p:nvSpPr>
        <p:spPr>
          <a:xfrm>
            <a:off x="9837561" y="6175276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</p:spTree>
    <p:extLst>
      <p:ext uri="{BB962C8B-B14F-4D97-AF65-F5344CB8AC3E}">
        <p14:creationId xmlns:p14="http://schemas.microsoft.com/office/powerpoint/2010/main" val="138180866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17207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Performance analysis of different optimizers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BE607A-9421-4709-B10E-D91ADC1F4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628800"/>
            <a:ext cx="6336704" cy="475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hape 799">
                <a:extLst>
                  <a:ext uri="{FF2B5EF4-FFF2-40B4-BE49-F238E27FC236}">
                    <a16:creationId xmlns:a16="http://schemas.microsoft.com/office/drawing/2014/main" id="{1B0CD35C-F5B3-4298-8627-546704C2A8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74459" y="1397967"/>
                <a:ext cx="6043081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Loss trend during evaluation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</a:rPr>
                  <a:t>) </a:t>
                </a:r>
                <a:endParaRPr lang="en-US" altLang="zh-CN" b="1" dirty="0">
                  <a:solidFill>
                    <a:schemeClr val="tx1"/>
                  </a:solidFill>
                  <a:latin typeface="Adobe Gothic Std B"/>
                </a:endParaRPr>
              </a:p>
            </p:txBody>
          </p:sp>
        </mc:Choice>
        <mc:Fallback xmlns="">
          <p:sp>
            <p:nvSpPr>
              <p:cNvPr id="19" name="Shape 799">
                <a:extLst>
                  <a:ext uri="{FF2B5EF4-FFF2-40B4-BE49-F238E27FC236}">
                    <a16:creationId xmlns:a16="http://schemas.microsoft.com/office/drawing/2014/main" id="{1B0CD35C-F5B3-4298-8627-546704C2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459" y="1397967"/>
                <a:ext cx="6043081" cy="461665"/>
              </a:xfrm>
              <a:prstGeom prst="rect">
                <a:avLst/>
              </a:prstGeom>
              <a:blipFill>
                <a:blip r:embed="rId5"/>
                <a:stretch>
                  <a:fillRect t="-1315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35940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17207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Performance analysis of different optimizers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6F3323-BA24-4A0B-9B04-3A5865F35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76" y="1916832"/>
            <a:ext cx="2307551" cy="30849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ABB872-E2C7-42F9-AF4A-7AD37D829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1916832"/>
            <a:ext cx="2307551" cy="30849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44D141-D611-40E9-9AF8-D1AEB4250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729" y="1916832"/>
            <a:ext cx="2307551" cy="30849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34EC05-F2FA-44BE-8486-227A616FA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52" y="1916832"/>
            <a:ext cx="2307551" cy="30849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430294-CB13-4707-B90B-021EB69B2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" y="1916832"/>
            <a:ext cx="2307551" cy="3084961"/>
          </a:xfrm>
          <a:prstGeom prst="rect">
            <a:avLst/>
          </a:prstGeom>
        </p:spPr>
      </p:pic>
      <p:sp>
        <p:nvSpPr>
          <p:cNvPr id="16" name="Shape 799">
            <a:extLst>
              <a:ext uri="{FF2B5EF4-FFF2-40B4-BE49-F238E27FC236}">
                <a16:creationId xmlns:a16="http://schemas.microsoft.com/office/drawing/2014/main" id="{B65FD22C-187E-4413-AA5B-4710E7521363}"/>
              </a:ext>
            </a:extLst>
          </p:cNvPr>
          <p:cNvSpPr txBox="1">
            <a:spLocks/>
          </p:cNvSpPr>
          <p:nvPr/>
        </p:nvSpPr>
        <p:spPr>
          <a:xfrm>
            <a:off x="689526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7" name="Shape 799">
            <a:extLst>
              <a:ext uri="{FF2B5EF4-FFF2-40B4-BE49-F238E27FC236}">
                <a16:creationId xmlns:a16="http://schemas.microsoft.com/office/drawing/2014/main" id="{8A167780-46A5-4525-B0EA-6B3C5520B631}"/>
              </a:ext>
            </a:extLst>
          </p:cNvPr>
          <p:cNvSpPr txBox="1">
            <a:spLocks/>
          </p:cNvSpPr>
          <p:nvPr/>
        </p:nvSpPr>
        <p:spPr>
          <a:xfrm>
            <a:off x="3112802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IRLS </a:t>
            </a:r>
          </a:p>
        </p:txBody>
      </p:sp>
      <p:sp>
        <p:nvSpPr>
          <p:cNvPr id="18" name="Shape 799">
            <a:extLst>
              <a:ext uri="{FF2B5EF4-FFF2-40B4-BE49-F238E27FC236}">
                <a16:creationId xmlns:a16="http://schemas.microsoft.com/office/drawing/2014/main" id="{49A767BB-196B-47C5-BD1D-54041E89AE5F}"/>
              </a:ext>
            </a:extLst>
          </p:cNvPr>
          <p:cNvSpPr txBox="1">
            <a:spLocks/>
          </p:cNvSpPr>
          <p:nvPr/>
        </p:nvSpPr>
        <p:spPr>
          <a:xfrm>
            <a:off x="5536078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Adam </a:t>
            </a:r>
          </a:p>
        </p:txBody>
      </p:sp>
      <p:sp>
        <p:nvSpPr>
          <p:cNvPr id="20" name="Shape 799">
            <a:extLst>
              <a:ext uri="{FF2B5EF4-FFF2-40B4-BE49-F238E27FC236}">
                <a16:creationId xmlns:a16="http://schemas.microsoft.com/office/drawing/2014/main" id="{4551843B-32FE-4989-AE64-665219134961}"/>
              </a:ext>
            </a:extLst>
          </p:cNvPr>
          <p:cNvSpPr txBox="1">
            <a:spLocks/>
          </p:cNvSpPr>
          <p:nvPr/>
        </p:nvSpPr>
        <p:spPr>
          <a:xfrm>
            <a:off x="7959354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p:sp>
        <p:nvSpPr>
          <p:cNvPr id="21" name="Shape 799">
            <a:extLst>
              <a:ext uri="{FF2B5EF4-FFF2-40B4-BE49-F238E27FC236}">
                <a16:creationId xmlns:a16="http://schemas.microsoft.com/office/drawing/2014/main" id="{22974AD7-A25C-4B8A-9CC0-8332C78CC12B}"/>
              </a:ext>
            </a:extLst>
          </p:cNvPr>
          <p:cNvSpPr txBox="1">
            <a:spLocks/>
          </p:cNvSpPr>
          <p:nvPr/>
        </p:nvSpPr>
        <p:spPr>
          <a:xfrm>
            <a:off x="9721729" y="5055567"/>
            <a:ext cx="2307551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(overfit)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hape 799">
                <a:extLst>
                  <a:ext uri="{FF2B5EF4-FFF2-40B4-BE49-F238E27FC236}">
                    <a16:creationId xmlns:a16="http://schemas.microsoft.com/office/drawing/2014/main" id="{568B34B4-24A3-40FD-99EB-D1EF608C67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3439" y="1397967"/>
                <a:ext cx="2725121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22" name="Shape 799">
                <a:extLst>
                  <a:ext uri="{FF2B5EF4-FFF2-40B4-BE49-F238E27FC236}">
                    <a16:creationId xmlns:a16="http://schemas.microsoft.com/office/drawing/2014/main" id="{568B34B4-24A3-40FD-99EB-D1EF608C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439" y="1397967"/>
                <a:ext cx="272512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94961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17207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Performance analysis of different optimizers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BE607A-9421-4709-B10E-D91ADC1F4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628800"/>
            <a:ext cx="6336703" cy="475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799">
                <a:extLst>
                  <a:ext uri="{FF2B5EF4-FFF2-40B4-BE49-F238E27FC236}">
                    <a16:creationId xmlns:a16="http://schemas.microsoft.com/office/drawing/2014/main" id="{F0630EF4-CAC3-4B9C-8C6E-C82277E006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74459" y="1397967"/>
                <a:ext cx="6043081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Loss trend during evaluation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</a:rPr>
                  <a:t>) </a:t>
                </a:r>
                <a:endParaRPr lang="en-US" altLang="zh-CN" b="1" dirty="0">
                  <a:solidFill>
                    <a:schemeClr val="tx1"/>
                  </a:solidFill>
                  <a:latin typeface="Adobe Gothic Std B"/>
                </a:endParaRPr>
              </a:p>
            </p:txBody>
          </p:sp>
        </mc:Choice>
        <mc:Fallback xmlns="">
          <p:sp>
            <p:nvSpPr>
              <p:cNvPr id="6" name="Shape 799">
                <a:extLst>
                  <a:ext uri="{FF2B5EF4-FFF2-40B4-BE49-F238E27FC236}">
                    <a16:creationId xmlns:a16="http://schemas.microsoft.com/office/drawing/2014/main" id="{F0630EF4-CAC3-4B9C-8C6E-C82277E00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459" y="1397967"/>
                <a:ext cx="6043081" cy="461665"/>
              </a:xfrm>
              <a:prstGeom prst="rect">
                <a:avLst/>
              </a:prstGeom>
              <a:blipFill>
                <a:blip r:embed="rId5"/>
                <a:stretch>
                  <a:fillRect t="-1315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30982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17207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Performance analysis of different optimizers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6F3323-BA24-4A0B-9B04-3A5865F35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76" y="1916832"/>
            <a:ext cx="2307550" cy="30849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ABB872-E2C7-42F9-AF4A-7AD37D829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1916832"/>
            <a:ext cx="2307550" cy="30849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44D141-D611-40E9-9AF8-D1AEB4250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729" y="1916832"/>
            <a:ext cx="2307550" cy="30849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34EC05-F2FA-44BE-8486-227A616FA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52" y="1916832"/>
            <a:ext cx="2307550" cy="30849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430294-CB13-4707-B90B-021EB69B2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" y="1916832"/>
            <a:ext cx="2307551" cy="3084961"/>
          </a:xfrm>
          <a:prstGeom prst="rect">
            <a:avLst/>
          </a:prstGeom>
        </p:spPr>
      </p:pic>
      <p:sp>
        <p:nvSpPr>
          <p:cNvPr id="16" name="Shape 799">
            <a:extLst>
              <a:ext uri="{FF2B5EF4-FFF2-40B4-BE49-F238E27FC236}">
                <a16:creationId xmlns:a16="http://schemas.microsoft.com/office/drawing/2014/main" id="{B65FD22C-187E-4413-AA5B-4710E7521363}"/>
              </a:ext>
            </a:extLst>
          </p:cNvPr>
          <p:cNvSpPr txBox="1">
            <a:spLocks/>
          </p:cNvSpPr>
          <p:nvPr/>
        </p:nvSpPr>
        <p:spPr>
          <a:xfrm>
            <a:off x="689526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7" name="Shape 799">
            <a:extLst>
              <a:ext uri="{FF2B5EF4-FFF2-40B4-BE49-F238E27FC236}">
                <a16:creationId xmlns:a16="http://schemas.microsoft.com/office/drawing/2014/main" id="{8A167780-46A5-4525-B0EA-6B3C5520B631}"/>
              </a:ext>
            </a:extLst>
          </p:cNvPr>
          <p:cNvSpPr txBox="1">
            <a:spLocks/>
          </p:cNvSpPr>
          <p:nvPr/>
        </p:nvSpPr>
        <p:spPr>
          <a:xfrm>
            <a:off x="3112802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IRLS </a:t>
            </a:r>
          </a:p>
        </p:txBody>
      </p:sp>
      <p:sp>
        <p:nvSpPr>
          <p:cNvPr id="18" name="Shape 799">
            <a:extLst>
              <a:ext uri="{FF2B5EF4-FFF2-40B4-BE49-F238E27FC236}">
                <a16:creationId xmlns:a16="http://schemas.microsoft.com/office/drawing/2014/main" id="{49A767BB-196B-47C5-BD1D-54041E89AE5F}"/>
              </a:ext>
            </a:extLst>
          </p:cNvPr>
          <p:cNvSpPr txBox="1">
            <a:spLocks/>
          </p:cNvSpPr>
          <p:nvPr/>
        </p:nvSpPr>
        <p:spPr>
          <a:xfrm>
            <a:off x="5536078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Adam </a:t>
            </a:r>
          </a:p>
        </p:txBody>
      </p:sp>
      <p:sp>
        <p:nvSpPr>
          <p:cNvPr id="20" name="Shape 799">
            <a:extLst>
              <a:ext uri="{FF2B5EF4-FFF2-40B4-BE49-F238E27FC236}">
                <a16:creationId xmlns:a16="http://schemas.microsoft.com/office/drawing/2014/main" id="{4551843B-32FE-4989-AE64-665219134961}"/>
              </a:ext>
            </a:extLst>
          </p:cNvPr>
          <p:cNvSpPr txBox="1">
            <a:spLocks/>
          </p:cNvSpPr>
          <p:nvPr/>
        </p:nvSpPr>
        <p:spPr>
          <a:xfrm>
            <a:off x="7959354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p:sp>
        <p:nvSpPr>
          <p:cNvPr id="21" name="Shape 799">
            <a:extLst>
              <a:ext uri="{FF2B5EF4-FFF2-40B4-BE49-F238E27FC236}">
                <a16:creationId xmlns:a16="http://schemas.microsoft.com/office/drawing/2014/main" id="{22974AD7-A25C-4B8A-9CC0-8332C78CC12B}"/>
              </a:ext>
            </a:extLst>
          </p:cNvPr>
          <p:cNvSpPr txBox="1">
            <a:spLocks/>
          </p:cNvSpPr>
          <p:nvPr/>
        </p:nvSpPr>
        <p:spPr>
          <a:xfrm>
            <a:off x="9721729" y="5055567"/>
            <a:ext cx="2307551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(overfit)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310ECC5A-A975-48D5-8DE5-9CC8255AB0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3439" y="1397967"/>
                <a:ext cx="2725121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</p:txBody>
          </p:sp>
        </mc:Choice>
        <mc:Fallback xmlns="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310ECC5A-A975-48D5-8DE5-9CC8255AB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439" y="1397967"/>
                <a:ext cx="272512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40533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17207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Performance analysis of different optimizers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BE607A-9421-4709-B10E-D91ADC1F4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628800"/>
            <a:ext cx="6336703" cy="4752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799">
                <a:extLst>
                  <a:ext uri="{FF2B5EF4-FFF2-40B4-BE49-F238E27FC236}">
                    <a16:creationId xmlns:a16="http://schemas.microsoft.com/office/drawing/2014/main" id="{AD7681D7-869E-4499-9636-1D67589B5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916" y="1397967"/>
                <a:ext cx="863816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Loss trend during evaluation (Half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, h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alf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) </a:t>
                </a:r>
                <a:endParaRPr lang="en-US" altLang="zh-CN" b="1" dirty="0">
                  <a:solidFill>
                    <a:schemeClr val="tx1"/>
                  </a:solidFill>
                  <a:latin typeface="Adobe Gothic Std B"/>
                </a:endParaRPr>
              </a:p>
            </p:txBody>
          </p:sp>
        </mc:Choice>
        <mc:Fallback xmlns="">
          <p:sp>
            <p:nvSpPr>
              <p:cNvPr id="7" name="Shape 799">
                <a:extLst>
                  <a:ext uri="{FF2B5EF4-FFF2-40B4-BE49-F238E27FC236}">
                    <a16:creationId xmlns:a16="http://schemas.microsoft.com/office/drawing/2014/main" id="{AD7681D7-869E-4499-9636-1D67589B5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916" y="1397967"/>
                <a:ext cx="8638165" cy="461665"/>
              </a:xfrm>
              <a:prstGeom prst="rect">
                <a:avLst/>
              </a:prstGeom>
              <a:blipFill>
                <a:blip r:embed="rId5"/>
                <a:stretch>
                  <a:fillRect t="-1315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16971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17207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Performance analysis of different optimizers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6F3323-BA24-4A0B-9B04-3A5865F35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76" y="1916833"/>
            <a:ext cx="2307550" cy="30849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ABB872-E2C7-42F9-AF4A-7AD37D829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1916833"/>
            <a:ext cx="2307550" cy="30849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44D141-D611-40E9-9AF8-D1AEB4250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729" y="1916833"/>
            <a:ext cx="2307550" cy="30849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34EC05-F2FA-44BE-8486-227A616FA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52" y="1916833"/>
            <a:ext cx="2307550" cy="30849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430294-CB13-4707-B90B-021EB69B2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" y="1916832"/>
            <a:ext cx="2307551" cy="3084961"/>
          </a:xfrm>
          <a:prstGeom prst="rect">
            <a:avLst/>
          </a:prstGeom>
        </p:spPr>
      </p:pic>
      <p:sp>
        <p:nvSpPr>
          <p:cNvPr id="16" name="Shape 799">
            <a:extLst>
              <a:ext uri="{FF2B5EF4-FFF2-40B4-BE49-F238E27FC236}">
                <a16:creationId xmlns:a16="http://schemas.microsoft.com/office/drawing/2014/main" id="{B65FD22C-187E-4413-AA5B-4710E7521363}"/>
              </a:ext>
            </a:extLst>
          </p:cNvPr>
          <p:cNvSpPr txBox="1">
            <a:spLocks/>
          </p:cNvSpPr>
          <p:nvPr/>
        </p:nvSpPr>
        <p:spPr>
          <a:xfrm>
            <a:off x="689526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7" name="Shape 799">
            <a:extLst>
              <a:ext uri="{FF2B5EF4-FFF2-40B4-BE49-F238E27FC236}">
                <a16:creationId xmlns:a16="http://schemas.microsoft.com/office/drawing/2014/main" id="{8A167780-46A5-4525-B0EA-6B3C5520B631}"/>
              </a:ext>
            </a:extLst>
          </p:cNvPr>
          <p:cNvSpPr txBox="1">
            <a:spLocks/>
          </p:cNvSpPr>
          <p:nvPr/>
        </p:nvSpPr>
        <p:spPr>
          <a:xfrm>
            <a:off x="3112802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IRLS </a:t>
            </a:r>
          </a:p>
        </p:txBody>
      </p:sp>
      <p:sp>
        <p:nvSpPr>
          <p:cNvPr id="18" name="Shape 799">
            <a:extLst>
              <a:ext uri="{FF2B5EF4-FFF2-40B4-BE49-F238E27FC236}">
                <a16:creationId xmlns:a16="http://schemas.microsoft.com/office/drawing/2014/main" id="{49A767BB-196B-47C5-BD1D-54041E89AE5F}"/>
              </a:ext>
            </a:extLst>
          </p:cNvPr>
          <p:cNvSpPr txBox="1">
            <a:spLocks/>
          </p:cNvSpPr>
          <p:nvPr/>
        </p:nvSpPr>
        <p:spPr>
          <a:xfrm>
            <a:off x="5536078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Adam </a:t>
            </a:r>
          </a:p>
        </p:txBody>
      </p:sp>
      <p:sp>
        <p:nvSpPr>
          <p:cNvPr id="20" name="Shape 799">
            <a:extLst>
              <a:ext uri="{FF2B5EF4-FFF2-40B4-BE49-F238E27FC236}">
                <a16:creationId xmlns:a16="http://schemas.microsoft.com/office/drawing/2014/main" id="{4551843B-32FE-4989-AE64-665219134961}"/>
              </a:ext>
            </a:extLst>
          </p:cNvPr>
          <p:cNvSpPr txBox="1">
            <a:spLocks/>
          </p:cNvSpPr>
          <p:nvPr/>
        </p:nvSpPr>
        <p:spPr>
          <a:xfrm>
            <a:off x="7959354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p:sp>
        <p:nvSpPr>
          <p:cNvPr id="21" name="Shape 799">
            <a:extLst>
              <a:ext uri="{FF2B5EF4-FFF2-40B4-BE49-F238E27FC236}">
                <a16:creationId xmlns:a16="http://schemas.microsoft.com/office/drawing/2014/main" id="{22974AD7-A25C-4B8A-9CC0-8332C78CC12B}"/>
              </a:ext>
            </a:extLst>
          </p:cNvPr>
          <p:cNvSpPr txBox="1">
            <a:spLocks/>
          </p:cNvSpPr>
          <p:nvPr/>
        </p:nvSpPr>
        <p:spPr>
          <a:xfrm>
            <a:off x="9721729" y="5055567"/>
            <a:ext cx="2307551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(overfit)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2A08F21B-4CCE-4BDE-B0F2-42BC93763D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3439" y="1397967"/>
                <a:ext cx="2725121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Half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, h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alf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b="1" dirty="0">
                  <a:solidFill>
                    <a:schemeClr val="tx1"/>
                  </a:solidFill>
                  <a:latin typeface="Adobe Gothic Std B"/>
                </a:endParaRPr>
              </a:p>
            </p:txBody>
          </p:sp>
        </mc:Choice>
        <mc:Fallback xmlns="">
          <p:sp>
            <p:nvSpPr>
              <p:cNvPr id="15" name="Shape 799">
                <a:extLst>
                  <a:ext uri="{FF2B5EF4-FFF2-40B4-BE49-F238E27FC236}">
                    <a16:creationId xmlns:a16="http://schemas.microsoft.com/office/drawing/2014/main" id="{2A08F21B-4CCE-4BDE-B0F2-42BC9376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439" y="1397967"/>
                <a:ext cx="2725121" cy="461665"/>
              </a:xfrm>
              <a:prstGeom prst="rect">
                <a:avLst/>
              </a:prstGeom>
              <a:blipFill>
                <a:blip r:embed="rId9"/>
                <a:stretch>
                  <a:fillRect t="-1315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8798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17207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Performance analysis of different optimizers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6F3323-BA24-4A0B-9B04-3A5865F35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72" y="1916833"/>
            <a:ext cx="2307549" cy="30849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ABB872-E2C7-42F9-AF4A-7AD37D829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896" y="1916833"/>
            <a:ext cx="2307549" cy="30849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44D141-D611-40E9-9AF8-D1AEB4250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725" y="1916833"/>
            <a:ext cx="2307549" cy="30849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34EC05-F2FA-44BE-8486-227A616FA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48" y="1916833"/>
            <a:ext cx="2307549" cy="30849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430294-CB13-4707-B90B-021EB69B2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" y="1916832"/>
            <a:ext cx="2307551" cy="3084961"/>
          </a:xfrm>
          <a:prstGeom prst="rect">
            <a:avLst/>
          </a:prstGeom>
        </p:spPr>
      </p:pic>
      <p:sp>
        <p:nvSpPr>
          <p:cNvPr id="16" name="Shape 799">
            <a:extLst>
              <a:ext uri="{FF2B5EF4-FFF2-40B4-BE49-F238E27FC236}">
                <a16:creationId xmlns:a16="http://schemas.microsoft.com/office/drawing/2014/main" id="{B65FD22C-187E-4413-AA5B-4710E7521363}"/>
              </a:ext>
            </a:extLst>
          </p:cNvPr>
          <p:cNvSpPr txBox="1">
            <a:spLocks/>
          </p:cNvSpPr>
          <p:nvPr/>
        </p:nvSpPr>
        <p:spPr>
          <a:xfrm>
            <a:off x="682522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7" name="Shape 799">
            <a:extLst>
              <a:ext uri="{FF2B5EF4-FFF2-40B4-BE49-F238E27FC236}">
                <a16:creationId xmlns:a16="http://schemas.microsoft.com/office/drawing/2014/main" id="{8A167780-46A5-4525-B0EA-6B3C5520B631}"/>
              </a:ext>
            </a:extLst>
          </p:cNvPr>
          <p:cNvSpPr txBox="1">
            <a:spLocks/>
          </p:cNvSpPr>
          <p:nvPr/>
        </p:nvSpPr>
        <p:spPr>
          <a:xfrm>
            <a:off x="3105798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IRLS </a:t>
            </a:r>
          </a:p>
        </p:txBody>
      </p:sp>
      <p:sp>
        <p:nvSpPr>
          <p:cNvPr id="18" name="Shape 799">
            <a:extLst>
              <a:ext uri="{FF2B5EF4-FFF2-40B4-BE49-F238E27FC236}">
                <a16:creationId xmlns:a16="http://schemas.microsoft.com/office/drawing/2014/main" id="{49A767BB-196B-47C5-BD1D-54041E89AE5F}"/>
              </a:ext>
            </a:extLst>
          </p:cNvPr>
          <p:cNvSpPr txBox="1">
            <a:spLocks/>
          </p:cNvSpPr>
          <p:nvPr/>
        </p:nvSpPr>
        <p:spPr>
          <a:xfrm>
            <a:off x="5529074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Adam </a:t>
            </a:r>
          </a:p>
        </p:txBody>
      </p:sp>
      <p:sp>
        <p:nvSpPr>
          <p:cNvPr id="20" name="Shape 799">
            <a:extLst>
              <a:ext uri="{FF2B5EF4-FFF2-40B4-BE49-F238E27FC236}">
                <a16:creationId xmlns:a16="http://schemas.microsoft.com/office/drawing/2014/main" id="{4551843B-32FE-4989-AE64-665219134961}"/>
              </a:ext>
            </a:extLst>
          </p:cNvPr>
          <p:cNvSpPr txBox="1">
            <a:spLocks/>
          </p:cNvSpPr>
          <p:nvPr/>
        </p:nvSpPr>
        <p:spPr>
          <a:xfrm>
            <a:off x="7952350" y="505556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p:sp>
        <p:nvSpPr>
          <p:cNvPr id="21" name="Shape 799">
            <a:extLst>
              <a:ext uri="{FF2B5EF4-FFF2-40B4-BE49-F238E27FC236}">
                <a16:creationId xmlns:a16="http://schemas.microsoft.com/office/drawing/2014/main" id="{22974AD7-A25C-4B8A-9CC0-8332C78CC12B}"/>
              </a:ext>
            </a:extLst>
          </p:cNvPr>
          <p:cNvSpPr txBox="1">
            <a:spLocks/>
          </p:cNvSpPr>
          <p:nvPr/>
        </p:nvSpPr>
        <p:spPr>
          <a:xfrm>
            <a:off x="9714725" y="5055567"/>
            <a:ext cx="2307551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(overfit) </a:t>
            </a:r>
          </a:p>
        </p:txBody>
      </p:sp>
      <p:sp>
        <p:nvSpPr>
          <p:cNvPr id="15" name="Shape 799">
            <a:extLst>
              <a:ext uri="{FF2B5EF4-FFF2-40B4-BE49-F238E27FC236}">
                <a16:creationId xmlns:a16="http://schemas.microsoft.com/office/drawing/2014/main" id="{2A08F21B-4CCE-4BDE-B0F2-42BC93763D01}"/>
              </a:ext>
            </a:extLst>
          </p:cNvPr>
          <p:cNvSpPr txBox="1">
            <a:spLocks/>
          </p:cNvSpPr>
          <p:nvPr/>
        </p:nvSpPr>
        <p:spPr>
          <a:xfrm>
            <a:off x="4704815" y="1397967"/>
            <a:ext cx="2725121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Adaptive norm</a:t>
            </a:r>
            <a:endParaRPr lang="en-US" altLang="zh-CN" b="1" dirty="0">
              <a:solidFill>
                <a:schemeClr val="tx1"/>
              </a:solidFill>
              <a:latin typeface="Adobe Gothic Std B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tx1"/>
              </a:solidFill>
              <a:latin typeface="Adobe Gothic Std B"/>
            </a:endParaRPr>
          </a:p>
        </p:txBody>
      </p:sp>
    </p:spTree>
    <p:extLst>
      <p:ext uri="{BB962C8B-B14F-4D97-AF65-F5344CB8AC3E}">
        <p14:creationId xmlns:p14="http://schemas.microsoft.com/office/powerpoint/2010/main" val="410706813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17207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Running time comparison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D4A9EC-D4D9-4C06-88FB-EF897088C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3481"/>
            <a:ext cx="12192000" cy="16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332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9F55CB-CA8D-4979-83DB-831F5A483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1474812"/>
            <a:ext cx="2381250" cy="4762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7E5B16-1100-47C6-AFD4-15B3293E7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474812"/>
            <a:ext cx="2381250" cy="4762500"/>
          </a:xfrm>
          <a:prstGeom prst="rect">
            <a:avLst/>
          </a:prstGeom>
        </p:spPr>
      </p:pic>
      <p:sp>
        <p:nvSpPr>
          <p:cNvPr id="8" name="Shape 799">
            <a:extLst>
              <a:ext uri="{FF2B5EF4-FFF2-40B4-BE49-F238E27FC236}">
                <a16:creationId xmlns:a16="http://schemas.microsoft.com/office/drawing/2014/main" id="{3FF701AC-098F-410D-8E3C-3E7D58D1F00E}"/>
              </a:ext>
            </a:extLst>
          </p:cNvPr>
          <p:cNvSpPr txBox="1">
            <a:spLocks/>
          </p:cNvSpPr>
          <p:nvPr/>
        </p:nvSpPr>
        <p:spPr>
          <a:xfrm>
            <a:off x="6386526" y="1095127"/>
            <a:ext cx="22322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1pPr>
            <a:lvl2pPr marL="677007" marR="0" indent="-219807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2pPr>
            <a:lvl3pPr marL="1122218" marR="0" indent="-207818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3pPr>
            <a:lvl4pPr marL="16002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Char char="■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4pPr>
            <a:lvl5pPr marL="2057400" marR="0" indent="-228600" algn="ctr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75000"/>
              <a:buFontTx/>
              <a:buChar char="□"/>
              <a:tabLst/>
              <a:defRPr sz="2000" b="0" i="0" u="none" strike="noStrike" cap="none" spc="0" baseline="0">
                <a:ln>
                  <a:noFill/>
                </a:ln>
                <a:solidFill>
                  <a:srgbClr val="898989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8pPr>
            <a:lvl9pPr marL="39624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BFBFBF"/>
                </a:solidFill>
                <a:uFillTx/>
                <a:latin typeface="Kozuka Gothic Pr6N L"/>
                <a:ea typeface="Kozuka Gothic Pr6N L"/>
                <a:cs typeface="Kozuka Gothic Pr6N L"/>
                <a:sym typeface="Kozuka Gothic Pr6N L"/>
              </a:defRPr>
            </a:lvl9pPr>
          </a:lstStyle>
          <a:p>
            <a:pPr hangingPunct="1"/>
            <a:r>
              <a:rPr lang="en-US" altLang="zh-CN" b="1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9" name="Shape 799">
            <a:extLst>
              <a:ext uri="{FF2B5EF4-FFF2-40B4-BE49-F238E27FC236}">
                <a16:creationId xmlns:a16="http://schemas.microsoft.com/office/drawing/2014/main" id="{430B341A-332C-4EE8-BEE4-C4D226760B3D}"/>
              </a:ext>
            </a:extLst>
          </p:cNvPr>
          <p:cNvSpPr txBox="1">
            <a:spLocks/>
          </p:cNvSpPr>
          <p:nvPr/>
        </p:nvSpPr>
        <p:spPr>
          <a:xfrm>
            <a:off x="3985440" y="109512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3BE1CB-AE2C-4EA6-8A02-34FE422EB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F153565-62D8-4C3C-A5CC-7353C43E53FA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texture removal</a:t>
            </a:r>
          </a:p>
        </p:txBody>
      </p:sp>
    </p:spTree>
    <p:extLst>
      <p:ext uri="{BB962C8B-B14F-4D97-AF65-F5344CB8AC3E}">
        <p14:creationId xmlns:p14="http://schemas.microsoft.com/office/powerpoint/2010/main" val="247755033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17207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Detailed network structure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EB11F9-8D39-438C-815E-00A323318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16" y="2399895"/>
            <a:ext cx="11208568" cy="20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8058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06355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Ablation study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93CC22-3483-42EF-9001-F6986050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9179"/>
            <a:ext cx="12192000" cy="39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4175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06355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image abstraction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1589BF-6085-49B4-B263-2A001B88D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01" y="1628800"/>
            <a:ext cx="2520280" cy="37956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D06281-4FC6-45A3-9BE1-EC1B97086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53" y="1628800"/>
            <a:ext cx="2520280" cy="37956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867E8-3FBF-4D40-AF3F-1859F3BA9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49" y="1628800"/>
            <a:ext cx="2520280" cy="37956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66F7F3-4223-4E70-83BE-22754B8DE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1628800"/>
            <a:ext cx="2520280" cy="3795602"/>
          </a:xfrm>
          <a:prstGeom prst="rect">
            <a:avLst/>
          </a:prstGeom>
        </p:spPr>
      </p:pic>
      <p:sp>
        <p:nvSpPr>
          <p:cNvPr id="13" name="Shape 799">
            <a:extLst>
              <a:ext uri="{FF2B5EF4-FFF2-40B4-BE49-F238E27FC236}">
                <a16:creationId xmlns:a16="http://schemas.microsoft.com/office/drawing/2014/main" id="{0BCAA381-2DF5-4106-A7B4-B633E855AED2}"/>
              </a:ext>
            </a:extLst>
          </p:cNvPr>
          <p:cNvSpPr txBox="1">
            <a:spLocks/>
          </p:cNvSpPr>
          <p:nvPr/>
        </p:nvSpPr>
        <p:spPr>
          <a:xfrm>
            <a:off x="1729520" y="542440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CB42C85A-DA32-40A2-ABAD-64DB55047A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8216" y="5425902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Adobe Gothic Std B"/>
                </a:endParaRPr>
              </a:p>
            </p:txBody>
          </p:sp>
        </mc:Choice>
        <mc:Fallback xmlns="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CB42C85A-DA32-40A2-ABAD-64DB55047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216" y="5425902"/>
                <a:ext cx="98574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hape 799">
            <a:extLst>
              <a:ext uri="{FF2B5EF4-FFF2-40B4-BE49-F238E27FC236}">
                <a16:creationId xmlns:a16="http://schemas.microsoft.com/office/drawing/2014/main" id="{C7C860B3-A6A3-4BA1-B6A9-372C998E2181}"/>
              </a:ext>
            </a:extLst>
          </p:cNvPr>
          <p:cNvSpPr txBox="1">
            <a:spLocks/>
          </p:cNvSpPr>
          <p:nvPr/>
        </p:nvSpPr>
        <p:spPr>
          <a:xfrm>
            <a:off x="4328868" y="5424401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WLS </a:t>
            </a:r>
          </a:p>
        </p:txBody>
      </p:sp>
      <p:sp>
        <p:nvSpPr>
          <p:cNvPr id="16" name="Shape 799">
            <a:extLst>
              <a:ext uri="{FF2B5EF4-FFF2-40B4-BE49-F238E27FC236}">
                <a16:creationId xmlns:a16="http://schemas.microsoft.com/office/drawing/2014/main" id="{BBB2B896-E79F-442E-927E-B35495497699}"/>
              </a:ext>
            </a:extLst>
          </p:cNvPr>
          <p:cNvSpPr txBox="1">
            <a:spLocks/>
          </p:cNvSpPr>
          <p:nvPr/>
        </p:nvSpPr>
        <p:spPr>
          <a:xfrm>
            <a:off x="9527563" y="5424400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</p:spTree>
    <p:extLst>
      <p:ext uri="{BB962C8B-B14F-4D97-AF65-F5344CB8AC3E}">
        <p14:creationId xmlns:p14="http://schemas.microsoft.com/office/powerpoint/2010/main" val="161485148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06355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image abstraction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1589BF-6085-49B4-B263-2A001B88D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01" y="1628800"/>
            <a:ext cx="2520279" cy="37956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D06281-4FC6-45A3-9BE1-EC1B97086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53" y="1628800"/>
            <a:ext cx="2520280" cy="37956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867E8-3FBF-4D40-AF3F-1859F3BA9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49" y="1628800"/>
            <a:ext cx="2520279" cy="37956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66F7F3-4223-4E70-83BE-22754B8DE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1628800"/>
            <a:ext cx="2520279" cy="3795602"/>
          </a:xfrm>
          <a:prstGeom prst="rect">
            <a:avLst/>
          </a:prstGeom>
        </p:spPr>
      </p:pic>
      <p:sp>
        <p:nvSpPr>
          <p:cNvPr id="13" name="Shape 799">
            <a:extLst>
              <a:ext uri="{FF2B5EF4-FFF2-40B4-BE49-F238E27FC236}">
                <a16:creationId xmlns:a16="http://schemas.microsoft.com/office/drawing/2014/main" id="{0BCAA381-2DF5-4106-A7B4-B633E855AED2}"/>
              </a:ext>
            </a:extLst>
          </p:cNvPr>
          <p:cNvSpPr txBox="1">
            <a:spLocks/>
          </p:cNvSpPr>
          <p:nvPr/>
        </p:nvSpPr>
        <p:spPr>
          <a:xfrm>
            <a:off x="1729520" y="542440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CB42C85A-DA32-40A2-ABAD-64DB55047A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8216" y="5425902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Adobe Gothic Std B"/>
                </a:endParaRPr>
              </a:p>
            </p:txBody>
          </p:sp>
        </mc:Choice>
        <mc:Fallback xmlns="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CB42C85A-DA32-40A2-ABAD-64DB55047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216" y="5425902"/>
                <a:ext cx="98574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hape 799">
            <a:extLst>
              <a:ext uri="{FF2B5EF4-FFF2-40B4-BE49-F238E27FC236}">
                <a16:creationId xmlns:a16="http://schemas.microsoft.com/office/drawing/2014/main" id="{C7C860B3-A6A3-4BA1-B6A9-372C998E2181}"/>
              </a:ext>
            </a:extLst>
          </p:cNvPr>
          <p:cNvSpPr txBox="1">
            <a:spLocks/>
          </p:cNvSpPr>
          <p:nvPr/>
        </p:nvSpPr>
        <p:spPr>
          <a:xfrm>
            <a:off x="4328868" y="5424401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WLS </a:t>
            </a:r>
          </a:p>
        </p:txBody>
      </p:sp>
      <p:sp>
        <p:nvSpPr>
          <p:cNvPr id="16" name="Shape 799">
            <a:extLst>
              <a:ext uri="{FF2B5EF4-FFF2-40B4-BE49-F238E27FC236}">
                <a16:creationId xmlns:a16="http://schemas.microsoft.com/office/drawing/2014/main" id="{BBB2B896-E79F-442E-927E-B35495497699}"/>
              </a:ext>
            </a:extLst>
          </p:cNvPr>
          <p:cNvSpPr txBox="1">
            <a:spLocks/>
          </p:cNvSpPr>
          <p:nvPr/>
        </p:nvSpPr>
        <p:spPr>
          <a:xfrm>
            <a:off x="9527563" y="5424400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</p:spTree>
    <p:extLst>
      <p:ext uri="{BB962C8B-B14F-4D97-AF65-F5344CB8AC3E}">
        <p14:creationId xmlns:p14="http://schemas.microsoft.com/office/powerpoint/2010/main" val="358564912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06355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image abstraction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1589BF-6085-49B4-B263-2A001B88D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01" y="1628801"/>
            <a:ext cx="2520279" cy="379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D06281-4FC6-45A3-9BE1-EC1B97086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53" y="1628800"/>
            <a:ext cx="2520280" cy="37956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867E8-3FBF-4D40-AF3F-1859F3BA9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49" y="1628801"/>
            <a:ext cx="2520279" cy="3795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66F7F3-4223-4E70-83BE-22754B8DE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1628801"/>
            <a:ext cx="2520279" cy="3795600"/>
          </a:xfrm>
          <a:prstGeom prst="rect">
            <a:avLst/>
          </a:prstGeom>
        </p:spPr>
      </p:pic>
      <p:sp>
        <p:nvSpPr>
          <p:cNvPr id="13" name="Shape 799">
            <a:extLst>
              <a:ext uri="{FF2B5EF4-FFF2-40B4-BE49-F238E27FC236}">
                <a16:creationId xmlns:a16="http://schemas.microsoft.com/office/drawing/2014/main" id="{0BCAA381-2DF5-4106-A7B4-B633E855AED2}"/>
              </a:ext>
            </a:extLst>
          </p:cNvPr>
          <p:cNvSpPr txBox="1">
            <a:spLocks/>
          </p:cNvSpPr>
          <p:nvPr/>
        </p:nvSpPr>
        <p:spPr>
          <a:xfrm>
            <a:off x="1729520" y="542440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CB42C85A-DA32-40A2-ABAD-64DB55047A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8216" y="5425902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Adobe Gothic Std B"/>
                </a:endParaRPr>
              </a:p>
            </p:txBody>
          </p:sp>
        </mc:Choice>
        <mc:Fallback xmlns="">
          <p:sp>
            <p:nvSpPr>
              <p:cNvPr id="14" name="Shape 799">
                <a:extLst>
                  <a:ext uri="{FF2B5EF4-FFF2-40B4-BE49-F238E27FC236}">
                    <a16:creationId xmlns:a16="http://schemas.microsoft.com/office/drawing/2014/main" id="{CB42C85A-DA32-40A2-ABAD-64DB55047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216" y="5425902"/>
                <a:ext cx="98574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hape 799">
            <a:extLst>
              <a:ext uri="{FF2B5EF4-FFF2-40B4-BE49-F238E27FC236}">
                <a16:creationId xmlns:a16="http://schemas.microsoft.com/office/drawing/2014/main" id="{C7C860B3-A6A3-4BA1-B6A9-372C998E2181}"/>
              </a:ext>
            </a:extLst>
          </p:cNvPr>
          <p:cNvSpPr txBox="1">
            <a:spLocks/>
          </p:cNvSpPr>
          <p:nvPr/>
        </p:nvSpPr>
        <p:spPr>
          <a:xfrm>
            <a:off x="4328868" y="5424401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WLS </a:t>
            </a:r>
          </a:p>
        </p:txBody>
      </p:sp>
      <p:sp>
        <p:nvSpPr>
          <p:cNvPr id="16" name="Shape 799">
            <a:extLst>
              <a:ext uri="{FF2B5EF4-FFF2-40B4-BE49-F238E27FC236}">
                <a16:creationId xmlns:a16="http://schemas.microsoft.com/office/drawing/2014/main" id="{BBB2B896-E79F-442E-927E-B35495497699}"/>
              </a:ext>
            </a:extLst>
          </p:cNvPr>
          <p:cNvSpPr txBox="1">
            <a:spLocks/>
          </p:cNvSpPr>
          <p:nvPr/>
        </p:nvSpPr>
        <p:spPr>
          <a:xfrm>
            <a:off x="9527563" y="5424400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</p:spTree>
    <p:extLst>
      <p:ext uri="{BB962C8B-B14F-4D97-AF65-F5344CB8AC3E}">
        <p14:creationId xmlns:p14="http://schemas.microsoft.com/office/powerpoint/2010/main" val="136437497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06355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detail enhancement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BBE20-83D2-4B4F-94CB-6159E5BF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38" y="2419431"/>
            <a:ext cx="2258437" cy="3288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DBADCB-0E32-459C-8218-57BD2D54F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7" y="2419431"/>
            <a:ext cx="2258437" cy="32889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DF1CF4C-F3D1-4DC0-AF5B-180CD73D9D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19" y="2419431"/>
            <a:ext cx="2258437" cy="32889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DDB6BD-7403-4CD4-B0BD-463041516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00" y="2419697"/>
            <a:ext cx="2259359" cy="32903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77C7B5E-8A1B-4AD6-88E0-C75013E34D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2419697"/>
            <a:ext cx="2259359" cy="3290328"/>
          </a:xfrm>
          <a:prstGeom prst="rect">
            <a:avLst/>
          </a:prstGeom>
        </p:spPr>
      </p:pic>
      <p:sp>
        <p:nvSpPr>
          <p:cNvPr id="22" name="Shape 799">
            <a:extLst>
              <a:ext uri="{FF2B5EF4-FFF2-40B4-BE49-F238E27FC236}">
                <a16:creationId xmlns:a16="http://schemas.microsoft.com/office/drawing/2014/main" id="{5C6510F2-2FD7-4B63-9C28-34C1DAD56ED7}"/>
              </a:ext>
            </a:extLst>
          </p:cNvPr>
          <p:cNvSpPr txBox="1">
            <a:spLocks/>
          </p:cNvSpPr>
          <p:nvPr/>
        </p:nvSpPr>
        <p:spPr>
          <a:xfrm>
            <a:off x="1030902" y="577564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hape 799">
                <a:extLst>
                  <a:ext uri="{FF2B5EF4-FFF2-40B4-BE49-F238E27FC236}">
                    <a16:creationId xmlns:a16="http://schemas.microsoft.com/office/drawing/2014/main" id="{BD8E583E-9C27-4A07-BA19-467935A4A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9264" y="5775647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Adobe Gothic Std B"/>
                </a:endParaRPr>
              </a:p>
            </p:txBody>
          </p:sp>
        </mc:Choice>
        <mc:Fallback xmlns="">
          <p:sp>
            <p:nvSpPr>
              <p:cNvPr id="23" name="Shape 799">
                <a:extLst>
                  <a:ext uri="{FF2B5EF4-FFF2-40B4-BE49-F238E27FC236}">
                    <a16:creationId xmlns:a16="http://schemas.microsoft.com/office/drawing/2014/main" id="{BD8E583E-9C27-4A07-BA19-467935A4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64" y="5775647"/>
                <a:ext cx="98574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hape 799">
            <a:extLst>
              <a:ext uri="{FF2B5EF4-FFF2-40B4-BE49-F238E27FC236}">
                <a16:creationId xmlns:a16="http://schemas.microsoft.com/office/drawing/2014/main" id="{C9E94958-6E0A-4F5B-BA04-47B0BA743C4C}"/>
              </a:ext>
            </a:extLst>
          </p:cNvPr>
          <p:cNvSpPr txBox="1">
            <a:spLocks/>
          </p:cNvSpPr>
          <p:nvPr/>
        </p:nvSpPr>
        <p:spPr>
          <a:xfrm>
            <a:off x="3320083" y="577564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WLS </a:t>
            </a:r>
          </a:p>
        </p:txBody>
      </p:sp>
      <p:sp>
        <p:nvSpPr>
          <p:cNvPr id="25" name="Shape 799">
            <a:extLst>
              <a:ext uri="{FF2B5EF4-FFF2-40B4-BE49-F238E27FC236}">
                <a16:creationId xmlns:a16="http://schemas.microsoft.com/office/drawing/2014/main" id="{6682DE83-F4FC-4BC2-A134-922AC9161723}"/>
              </a:ext>
            </a:extLst>
          </p:cNvPr>
          <p:cNvSpPr txBox="1">
            <a:spLocks/>
          </p:cNvSpPr>
          <p:nvPr/>
        </p:nvSpPr>
        <p:spPr>
          <a:xfrm>
            <a:off x="10189190" y="577564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p:sp>
        <p:nvSpPr>
          <p:cNvPr id="26" name="Shape 799">
            <a:extLst>
              <a:ext uri="{FF2B5EF4-FFF2-40B4-BE49-F238E27FC236}">
                <a16:creationId xmlns:a16="http://schemas.microsoft.com/office/drawing/2014/main" id="{6EA0B6EF-F35F-4888-8FCE-F9AF6839838F}"/>
              </a:ext>
            </a:extLst>
          </p:cNvPr>
          <p:cNvSpPr txBox="1">
            <a:spLocks/>
          </p:cNvSpPr>
          <p:nvPr/>
        </p:nvSpPr>
        <p:spPr>
          <a:xfrm>
            <a:off x="7898906" y="5775647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FGS </a:t>
            </a:r>
          </a:p>
        </p:txBody>
      </p:sp>
    </p:spTree>
    <p:extLst>
      <p:ext uri="{BB962C8B-B14F-4D97-AF65-F5344CB8AC3E}">
        <p14:creationId xmlns:p14="http://schemas.microsoft.com/office/powerpoint/2010/main" val="223948945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06355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detail enhancement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BBE20-83D2-4B4F-94CB-6159E5BF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38" y="2420888"/>
            <a:ext cx="2258436" cy="3288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DBADCB-0E32-459C-8218-57BD2D54F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7" y="2420888"/>
            <a:ext cx="2258437" cy="32889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DF1CF4C-F3D1-4DC0-AF5B-180CD73D9D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19" y="2420888"/>
            <a:ext cx="2258436" cy="32889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DDB6BD-7403-4CD4-B0BD-463041516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00" y="2421154"/>
            <a:ext cx="2259358" cy="32903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77C7B5E-8A1B-4AD6-88E0-C75013E34D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2421154"/>
            <a:ext cx="2259358" cy="3290328"/>
          </a:xfrm>
          <a:prstGeom prst="rect">
            <a:avLst/>
          </a:prstGeom>
        </p:spPr>
      </p:pic>
      <p:sp>
        <p:nvSpPr>
          <p:cNvPr id="22" name="Shape 799">
            <a:extLst>
              <a:ext uri="{FF2B5EF4-FFF2-40B4-BE49-F238E27FC236}">
                <a16:creationId xmlns:a16="http://schemas.microsoft.com/office/drawing/2014/main" id="{5C6510F2-2FD7-4B63-9C28-34C1DAD56ED7}"/>
              </a:ext>
            </a:extLst>
          </p:cNvPr>
          <p:cNvSpPr txBox="1">
            <a:spLocks/>
          </p:cNvSpPr>
          <p:nvPr/>
        </p:nvSpPr>
        <p:spPr>
          <a:xfrm>
            <a:off x="1030902" y="5777104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hape 799">
                <a:extLst>
                  <a:ext uri="{FF2B5EF4-FFF2-40B4-BE49-F238E27FC236}">
                    <a16:creationId xmlns:a16="http://schemas.microsoft.com/office/drawing/2014/main" id="{BD8E583E-9C27-4A07-BA19-467935A4A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9264" y="5777104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Adobe Gothic Std B"/>
                </a:endParaRPr>
              </a:p>
            </p:txBody>
          </p:sp>
        </mc:Choice>
        <mc:Fallback xmlns="">
          <p:sp>
            <p:nvSpPr>
              <p:cNvPr id="23" name="Shape 799">
                <a:extLst>
                  <a:ext uri="{FF2B5EF4-FFF2-40B4-BE49-F238E27FC236}">
                    <a16:creationId xmlns:a16="http://schemas.microsoft.com/office/drawing/2014/main" id="{BD8E583E-9C27-4A07-BA19-467935A4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64" y="5777104"/>
                <a:ext cx="98574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hape 799">
            <a:extLst>
              <a:ext uri="{FF2B5EF4-FFF2-40B4-BE49-F238E27FC236}">
                <a16:creationId xmlns:a16="http://schemas.microsoft.com/office/drawing/2014/main" id="{C9E94958-6E0A-4F5B-BA04-47B0BA743C4C}"/>
              </a:ext>
            </a:extLst>
          </p:cNvPr>
          <p:cNvSpPr txBox="1">
            <a:spLocks/>
          </p:cNvSpPr>
          <p:nvPr/>
        </p:nvSpPr>
        <p:spPr>
          <a:xfrm>
            <a:off x="3320083" y="5777104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WLS </a:t>
            </a:r>
          </a:p>
        </p:txBody>
      </p:sp>
      <p:sp>
        <p:nvSpPr>
          <p:cNvPr id="25" name="Shape 799">
            <a:extLst>
              <a:ext uri="{FF2B5EF4-FFF2-40B4-BE49-F238E27FC236}">
                <a16:creationId xmlns:a16="http://schemas.microsoft.com/office/drawing/2014/main" id="{6682DE83-F4FC-4BC2-A134-922AC9161723}"/>
              </a:ext>
            </a:extLst>
          </p:cNvPr>
          <p:cNvSpPr txBox="1">
            <a:spLocks/>
          </p:cNvSpPr>
          <p:nvPr/>
        </p:nvSpPr>
        <p:spPr>
          <a:xfrm>
            <a:off x="10189190" y="5777104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p:sp>
        <p:nvSpPr>
          <p:cNvPr id="26" name="Shape 799">
            <a:extLst>
              <a:ext uri="{FF2B5EF4-FFF2-40B4-BE49-F238E27FC236}">
                <a16:creationId xmlns:a16="http://schemas.microsoft.com/office/drawing/2014/main" id="{6EA0B6EF-F35F-4888-8FCE-F9AF6839838F}"/>
              </a:ext>
            </a:extLst>
          </p:cNvPr>
          <p:cNvSpPr txBox="1">
            <a:spLocks/>
          </p:cNvSpPr>
          <p:nvPr/>
        </p:nvSpPr>
        <p:spPr>
          <a:xfrm>
            <a:off x="7898906" y="5777104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FGS </a:t>
            </a:r>
          </a:p>
        </p:txBody>
      </p:sp>
    </p:spTree>
    <p:extLst>
      <p:ext uri="{BB962C8B-B14F-4D97-AF65-F5344CB8AC3E}">
        <p14:creationId xmlns:p14="http://schemas.microsoft.com/office/powerpoint/2010/main" val="133475199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06355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detail enhancement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BBE20-83D2-4B4F-94CB-6159E5BF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38" y="2420888"/>
            <a:ext cx="2258436" cy="3288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DBADCB-0E32-459C-8218-57BD2D54F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7" y="2420888"/>
            <a:ext cx="2258437" cy="32889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DF1CF4C-F3D1-4DC0-AF5B-180CD73D9D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19" y="2420888"/>
            <a:ext cx="2258436" cy="32889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DDB6BD-7403-4CD4-B0BD-463041516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00" y="2421154"/>
            <a:ext cx="2259358" cy="32903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77C7B5E-8A1B-4AD6-88E0-C75013E34D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2421154"/>
            <a:ext cx="2259358" cy="3290328"/>
          </a:xfrm>
          <a:prstGeom prst="rect">
            <a:avLst/>
          </a:prstGeom>
        </p:spPr>
      </p:pic>
      <p:sp>
        <p:nvSpPr>
          <p:cNvPr id="22" name="Shape 799">
            <a:extLst>
              <a:ext uri="{FF2B5EF4-FFF2-40B4-BE49-F238E27FC236}">
                <a16:creationId xmlns:a16="http://schemas.microsoft.com/office/drawing/2014/main" id="{5C6510F2-2FD7-4B63-9C28-34C1DAD56ED7}"/>
              </a:ext>
            </a:extLst>
          </p:cNvPr>
          <p:cNvSpPr txBox="1">
            <a:spLocks/>
          </p:cNvSpPr>
          <p:nvPr/>
        </p:nvSpPr>
        <p:spPr>
          <a:xfrm>
            <a:off x="1030902" y="5777104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hape 799">
                <a:extLst>
                  <a:ext uri="{FF2B5EF4-FFF2-40B4-BE49-F238E27FC236}">
                    <a16:creationId xmlns:a16="http://schemas.microsoft.com/office/drawing/2014/main" id="{BD8E583E-9C27-4A07-BA19-467935A4A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9264" y="5777104"/>
                <a:ext cx="98574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latin typeface="Adobe Gothic Std B"/>
                </a:endParaRPr>
              </a:p>
            </p:txBody>
          </p:sp>
        </mc:Choice>
        <mc:Fallback xmlns="">
          <p:sp>
            <p:nvSpPr>
              <p:cNvPr id="23" name="Shape 799">
                <a:extLst>
                  <a:ext uri="{FF2B5EF4-FFF2-40B4-BE49-F238E27FC236}">
                    <a16:creationId xmlns:a16="http://schemas.microsoft.com/office/drawing/2014/main" id="{BD8E583E-9C27-4A07-BA19-467935A4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64" y="5777104"/>
                <a:ext cx="98574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hape 799">
            <a:extLst>
              <a:ext uri="{FF2B5EF4-FFF2-40B4-BE49-F238E27FC236}">
                <a16:creationId xmlns:a16="http://schemas.microsoft.com/office/drawing/2014/main" id="{C9E94958-6E0A-4F5B-BA04-47B0BA743C4C}"/>
              </a:ext>
            </a:extLst>
          </p:cNvPr>
          <p:cNvSpPr txBox="1">
            <a:spLocks/>
          </p:cNvSpPr>
          <p:nvPr/>
        </p:nvSpPr>
        <p:spPr>
          <a:xfrm>
            <a:off x="3320083" y="5777104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WLS </a:t>
            </a:r>
          </a:p>
        </p:txBody>
      </p:sp>
      <p:sp>
        <p:nvSpPr>
          <p:cNvPr id="25" name="Shape 799">
            <a:extLst>
              <a:ext uri="{FF2B5EF4-FFF2-40B4-BE49-F238E27FC236}">
                <a16:creationId xmlns:a16="http://schemas.microsoft.com/office/drawing/2014/main" id="{6682DE83-F4FC-4BC2-A134-922AC9161723}"/>
              </a:ext>
            </a:extLst>
          </p:cNvPr>
          <p:cNvSpPr txBox="1">
            <a:spLocks/>
          </p:cNvSpPr>
          <p:nvPr/>
        </p:nvSpPr>
        <p:spPr>
          <a:xfrm>
            <a:off x="10189190" y="5777104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Ours </a:t>
            </a:r>
          </a:p>
        </p:txBody>
      </p:sp>
      <p:sp>
        <p:nvSpPr>
          <p:cNvPr id="26" name="Shape 799">
            <a:extLst>
              <a:ext uri="{FF2B5EF4-FFF2-40B4-BE49-F238E27FC236}">
                <a16:creationId xmlns:a16="http://schemas.microsoft.com/office/drawing/2014/main" id="{6EA0B6EF-F35F-4888-8FCE-F9AF6839838F}"/>
              </a:ext>
            </a:extLst>
          </p:cNvPr>
          <p:cNvSpPr txBox="1">
            <a:spLocks/>
          </p:cNvSpPr>
          <p:nvPr/>
        </p:nvSpPr>
        <p:spPr>
          <a:xfrm>
            <a:off x="7898906" y="5777104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FGS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DA6ED0-A3B3-47BD-ABA3-1BE78C72C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1" y="1426510"/>
            <a:ext cx="2257200" cy="9073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CD3FCE-F441-4BE9-B03C-9AF6E6B557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31" y="1426510"/>
            <a:ext cx="2257200" cy="9073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48410C-E2EC-4DAB-92E0-8CFA94133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01" y="1426510"/>
            <a:ext cx="2257200" cy="9073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6164BF-3050-4BE6-9CE5-F8A9B489A5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071" y="1426510"/>
            <a:ext cx="2257200" cy="9073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0006C2-8A8A-45A6-A931-731A035558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39" y="1426510"/>
            <a:ext cx="2257199" cy="90737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0C57D00-65DA-417A-A681-5D69DBF6136B}"/>
              </a:ext>
            </a:extLst>
          </p:cNvPr>
          <p:cNvSpPr/>
          <p:nvPr/>
        </p:nvSpPr>
        <p:spPr>
          <a:xfrm>
            <a:off x="911424" y="2564904"/>
            <a:ext cx="1656184" cy="720080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80969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06355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texture removal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B44878-1D60-4FD0-8153-EBAFC43AC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17" y="1772816"/>
            <a:ext cx="2165226" cy="4330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B62503-E6DA-48F9-BEB1-258353E5D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772816"/>
            <a:ext cx="2165226" cy="43304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9CBC65-983A-4E6C-BB27-1B512E7775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1772816"/>
            <a:ext cx="3256500" cy="43304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EE7D9D-9DD9-442C-BD42-C05728177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58" y="1772816"/>
            <a:ext cx="3256500" cy="43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913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06355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texture removal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CAE15A-39CE-42D0-A058-99E4A3936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87" y="1296277"/>
            <a:ext cx="3701252" cy="2475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FF8488-943B-4B91-824A-5B8F4CFAB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296277"/>
            <a:ext cx="3701252" cy="24752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A87080-FFE1-43D3-A21F-59E9CDE72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96" y="3932436"/>
            <a:ext cx="2918969" cy="26971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959619-C24B-4AFD-8DD5-8A26D05F3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32" y="3933056"/>
            <a:ext cx="2918969" cy="26971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59C7D8-F56A-4EE3-91D9-FC0F4B632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4448057"/>
            <a:ext cx="2597274" cy="18492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6F4177-2564-41AC-A67C-9FFA2E5D37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93" y="4448057"/>
            <a:ext cx="2597274" cy="184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9723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73BE1CB-AE2C-4EA6-8A02-34FE422E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F153565-62D8-4C3C-A5CC-7353C43E53FA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Challenges</a:t>
            </a:r>
          </a:p>
        </p:txBody>
      </p:sp>
      <p:sp>
        <p:nvSpPr>
          <p:cNvPr id="10" name="Shape 799">
            <a:extLst>
              <a:ext uri="{FF2B5EF4-FFF2-40B4-BE49-F238E27FC236}">
                <a16:creationId xmlns:a16="http://schemas.microsoft.com/office/drawing/2014/main" id="{F3CD3314-76D5-41FE-B698-24A772E072F5}"/>
              </a:ext>
            </a:extLst>
          </p:cNvPr>
          <p:cNvSpPr txBox="1">
            <a:spLocks/>
          </p:cNvSpPr>
          <p:nvPr/>
        </p:nvSpPr>
        <p:spPr>
          <a:xfrm>
            <a:off x="549144" y="1609054"/>
            <a:ext cx="5688632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rgbClr val="FF4343"/>
                </a:solidFill>
                <a:latin typeface="Adobe Gothic Std B"/>
              </a:rPr>
              <a:t>Desired important structures adaptively changed from application to application</a:t>
            </a:r>
          </a:p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Slow running time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668706-B302-4C8C-BE88-FE4CF9864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225" y="3861048"/>
            <a:ext cx="2736289" cy="25283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D9C6E8-537F-4436-B8CC-F81F6C98A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69" y="3861048"/>
            <a:ext cx="2736289" cy="25283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2E6A5EE-0E0E-4E6D-988E-B4421C039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69" y="1575383"/>
            <a:ext cx="2736000" cy="1824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BEAA368-3E43-41D3-A41A-854A6D082E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14" y="1575383"/>
            <a:ext cx="2736000" cy="1824000"/>
          </a:xfrm>
          <a:prstGeom prst="rect">
            <a:avLst/>
          </a:prstGeom>
        </p:spPr>
      </p:pic>
      <p:sp>
        <p:nvSpPr>
          <p:cNvPr id="21" name="Shape 799">
            <a:extLst>
              <a:ext uri="{FF2B5EF4-FFF2-40B4-BE49-F238E27FC236}">
                <a16:creationId xmlns:a16="http://schemas.microsoft.com/office/drawing/2014/main" id="{07437335-B323-4DA1-9CBA-A483AD6BCBFB}"/>
              </a:ext>
            </a:extLst>
          </p:cNvPr>
          <p:cNvSpPr txBox="1">
            <a:spLocks/>
          </p:cNvSpPr>
          <p:nvPr/>
        </p:nvSpPr>
        <p:spPr>
          <a:xfrm>
            <a:off x="7256004" y="3399383"/>
            <a:ext cx="365217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Edge-preserving smoothing </a:t>
            </a:r>
          </a:p>
        </p:txBody>
      </p:sp>
      <p:sp>
        <p:nvSpPr>
          <p:cNvPr id="22" name="Shape 799">
            <a:extLst>
              <a:ext uri="{FF2B5EF4-FFF2-40B4-BE49-F238E27FC236}">
                <a16:creationId xmlns:a16="http://schemas.microsoft.com/office/drawing/2014/main" id="{55D396D1-34DD-403C-B151-2F0AE7C52FD6}"/>
              </a:ext>
            </a:extLst>
          </p:cNvPr>
          <p:cNvSpPr txBox="1">
            <a:spLocks/>
          </p:cNvSpPr>
          <p:nvPr/>
        </p:nvSpPr>
        <p:spPr>
          <a:xfrm>
            <a:off x="7256003" y="6389379"/>
            <a:ext cx="365217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Texture removal</a:t>
            </a:r>
          </a:p>
        </p:txBody>
      </p:sp>
    </p:spTree>
    <p:extLst>
      <p:ext uri="{BB962C8B-B14F-4D97-AF65-F5344CB8AC3E}">
        <p14:creationId xmlns:p14="http://schemas.microsoft.com/office/powerpoint/2010/main" val="316314769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316088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content-aware image manipulation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EDFEA0-AF7F-4132-A13C-D86B306E1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474812"/>
            <a:ext cx="2762250" cy="4762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7EB80B-E85F-408B-8649-D5738F425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939" y="1474812"/>
            <a:ext cx="2762250" cy="476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3A919D-8DBE-468D-8A41-108A5CA13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54" y="1471116"/>
            <a:ext cx="2762250" cy="4762500"/>
          </a:xfrm>
          <a:prstGeom prst="rect">
            <a:avLst/>
          </a:prstGeom>
        </p:spPr>
      </p:pic>
      <p:sp>
        <p:nvSpPr>
          <p:cNvPr id="18" name="Shape 799">
            <a:extLst>
              <a:ext uri="{FF2B5EF4-FFF2-40B4-BE49-F238E27FC236}">
                <a16:creationId xmlns:a16="http://schemas.microsoft.com/office/drawing/2014/main" id="{215C16EA-3EED-44F0-8517-A99BE1C675E8}"/>
              </a:ext>
            </a:extLst>
          </p:cNvPr>
          <p:cNvSpPr txBox="1">
            <a:spLocks/>
          </p:cNvSpPr>
          <p:nvPr/>
        </p:nvSpPr>
        <p:spPr>
          <a:xfrm>
            <a:off x="2879796" y="6279703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20" name="Shape 799">
            <a:extLst>
              <a:ext uri="{FF2B5EF4-FFF2-40B4-BE49-F238E27FC236}">
                <a16:creationId xmlns:a16="http://schemas.microsoft.com/office/drawing/2014/main" id="{EC6424BB-1F37-4495-BE13-299B9E48B92F}"/>
              </a:ext>
            </a:extLst>
          </p:cNvPr>
          <p:cNvSpPr txBox="1">
            <a:spLocks/>
          </p:cNvSpPr>
          <p:nvPr/>
        </p:nvSpPr>
        <p:spPr>
          <a:xfrm>
            <a:off x="4944939" y="6279703"/>
            <a:ext cx="276225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Background smooth </a:t>
            </a:r>
          </a:p>
        </p:txBody>
      </p:sp>
      <p:sp>
        <p:nvSpPr>
          <p:cNvPr id="21" name="Shape 799">
            <a:extLst>
              <a:ext uri="{FF2B5EF4-FFF2-40B4-BE49-F238E27FC236}">
                <a16:creationId xmlns:a16="http://schemas.microsoft.com/office/drawing/2014/main" id="{423D9FD1-CF95-4AC1-AAAB-F82DE041534A}"/>
              </a:ext>
            </a:extLst>
          </p:cNvPr>
          <p:cNvSpPr txBox="1">
            <a:spLocks/>
          </p:cNvSpPr>
          <p:nvPr/>
        </p:nvSpPr>
        <p:spPr>
          <a:xfrm>
            <a:off x="7870974" y="6275771"/>
            <a:ext cx="276225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Saliency</a:t>
            </a:r>
          </a:p>
        </p:txBody>
      </p:sp>
    </p:spTree>
    <p:extLst>
      <p:ext uri="{BB962C8B-B14F-4D97-AF65-F5344CB8AC3E}">
        <p14:creationId xmlns:p14="http://schemas.microsoft.com/office/powerpoint/2010/main" val="77162021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316088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content-aware image manipulation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6F2441-23C3-4F95-99C5-799381BA8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412776"/>
            <a:ext cx="3181350" cy="4762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B8BCCA-9852-41ED-995F-CC4E44653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98" y="1412776"/>
            <a:ext cx="3181350" cy="476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F47BB5-E51F-4C66-8D6A-87B8FA7B0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27" y="1412776"/>
            <a:ext cx="3181350" cy="4762500"/>
          </a:xfrm>
          <a:prstGeom prst="rect">
            <a:avLst/>
          </a:prstGeom>
        </p:spPr>
      </p:pic>
      <p:sp>
        <p:nvSpPr>
          <p:cNvPr id="13" name="Shape 799">
            <a:extLst>
              <a:ext uri="{FF2B5EF4-FFF2-40B4-BE49-F238E27FC236}">
                <a16:creationId xmlns:a16="http://schemas.microsoft.com/office/drawing/2014/main" id="{A28EDAA5-8CF0-4DC8-9DFF-48D20E64B288}"/>
              </a:ext>
            </a:extLst>
          </p:cNvPr>
          <p:cNvSpPr txBox="1">
            <a:spLocks/>
          </p:cNvSpPr>
          <p:nvPr/>
        </p:nvSpPr>
        <p:spPr>
          <a:xfrm>
            <a:off x="2777800" y="6207695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5" name="Shape 799">
            <a:extLst>
              <a:ext uri="{FF2B5EF4-FFF2-40B4-BE49-F238E27FC236}">
                <a16:creationId xmlns:a16="http://schemas.microsoft.com/office/drawing/2014/main" id="{EAF8DC09-27E4-47D8-B28A-5A08A03CBA0B}"/>
              </a:ext>
            </a:extLst>
          </p:cNvPr>
          <p:cNvSpPr txBox="1">
            <a:spLocks/>
          </p:cNvSpPr>
          <p:nvPr/>
        </p:nvSpPr>
        <p:spPr>
          <a:xfrm>
            <a:off x="5249677" y="6207695"/>
            <a:ext cx="276225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Background smooth </a:t>
            </a:r>
          </a:p>
        </p:txBody>
      </p:sp>
      <p:sp>
        <p:nvSpPr>
          <p:cNvPr id="16" name="Shape 799">
            <a:extLst>
              <a:ext uri="{FF2B5EF4-FFF2-40B4-BE49-F238E27FC236}">
                <a16:creationId xmlns:a16="http://schemas.microsoft.com/office/drawing/2014/main" id="{26FACC77-95F5-4913-90FB-83FB8A4DAE86}"/>
              </a:ext>
            </a:extLst>
          </p:cNvPr>
          <p:cNvSpPr txBox="1">
            <a:spLocks/>
          </p:cNvSpPr>
          <p:nvPr/>
        </p:nvSpPr>
        <p:spPr>
          <a:xfrm>
            <a:off x="8609806" y="6207695"/>
            <a:ext cx="276225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Saliency</a:t>
            </a:r>
          </a:p>
        </p:txBody>
      </p:sp>
    </p:spTree>
    <p:extLst>
      <p:ext uri="{BB962C8B-B14F-4D97-AF65-F5344CB8AC3E}">
        <p14:creationId xmlns:p14="http://schemas.microsoft.com/office/powerpoint/2010/main" val="54656970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316088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content-aware image manipulation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BA0359-2835-43F5-97A2-FEDD1E29D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1484784"/>
            <a:ext cx="2971800" cy="4762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94DB0F-BC03-46E4-9B43-675B0E477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96" y="1484784"/>
            <a:ext cx="2971800" cy="476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8124F5-CB70-4131-94DF-214A34A5AF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60" y="1484784"/>
            <a:ext cx="2971800" cy="4762500"/>
          </a:xfrm>
          <a:prstGeom prst="rect">
            <a:avLst/>
          </a:prstGeom>
        </p:spPr>
      </p:pic>
      <p:sp>
        <p:nvSpPr>
          <p:cNvPr id="13" name="Shape 799">
            <a:extLst>
              <a:ext uri="{FF2B5EF4-FFF2-40B4-BE49-F238E27FC236}">
                <a16:creationId xmlns:a16="http://schemas.microsoft.com/office/drawing/2014/main" id="{336D478F-A15D-4150-AA5D-678301AD0609}"/>
              </a:ext>
            </a:extLst>
          </p:cNvPr>
          <p:cNvSpPr txBox="1">
            <a:spLocks/>
          </p:cNvSpPr>
          <p:nvPr/>
        </p:nvSpPr>
        <p:spPr>
          <a:xfrm>
            <a:off x="2895523" y="6279703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5" name="Shape 799">
            <a:extLst>
              <a:ext uri="{FF2B5EF4-FFF2-40B4-BE49-F238E27FC236}">
                <a16:creationId xmlns:a16="http://schemas.microsoft.com/office/drawing/2014/main" id="{F55F7219-0614-42CC-8D4E-D6EE3C15399F}"/>
              </a:ext>
            </a:extLst>
          </p:cNvPr>
          <p:cNvSpPr txBox="1">
            <a:spLocks/>
          </p:cNvSpPr>
          <p:nvPr/>
        </p:nvSpPr>
        <p:spPr>
          <a:xfrm>
            <a:off x="5112135" y="6279703"/>
            <a:ext cx="276225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Foreground enhance</a:t>
            </a:r>
          </a:p>
        </p:txBody>
      </p:sp>
      <p:sp>
        <p:nvSpPr>
          <p:cNvPr id="16" name="Shape 799">
            <a:extLst>
              <a:ext uri="{FF2B5EF4-FFF2-40B4-BE49-F238E27FC236}">
                <a16:creationId xmlns:a16="http://schemas.microsoft.com/office/drawing/2014/main" id="{28C9AF0B-1A9B-44C3-9663-49F5DA56058D}"/>
              </a:ext>
            </a:extLst>
          </p:cNvPr>
          <p:cNvSpPr txBox="1">
            <a:spLocks/>
          </p:cNvSpPr>
          <p:nvPr/>
        </p:nvSpPr>
        <p:spPr>
          <a:xfrm>
            <a:off x="8216999" y="6269250"/>
            <a:ext cx="276225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Saliency</a:t>
            </a:r>
          </a:p>
        </p:txBody>
      </p:sp>
    </p:spTree>
    <p:extLst>
      <p:ext uri="{BB962C8B-B14F-4D97-AF65-F5344CB8AC3E}">
        <p14:creationId xmlns:p14="http://schemas.microsoft.com/office/powerpoint/2010/main" val="342628999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2316088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Application – content-aware image manipulation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3B5003-D420-4219-9947-1134F1EB3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1484784"/>
            <a:ext cx="3181350" cy="4762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F8D473-D001-4B93-A471-82E91A94F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488604"/>
            <a:ext cx="3181350" cy="4762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5C94EB-F05F-4458-9562-56AA09862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488604"/>
            <a:ext cx="3181350" cy="4762500"/>
          </a:xfrm>
          <a:prstGeom prst="rect">
            <a:avLst/>
          </a:prstGeom>
        </p:spPr>
      </p:pic>
      <p:sp>
        <p:nvSpPr>
          <p:cNvPr id="13" name="Shape 799">
            <a:extLst>
              <a:ext uri="{FF2B5EF4-FFF2-40B4-BE49-F238E27FC236}">
                <a16:creationId xmlns:a16="http://schemas.microsoft.com/office/drawing/2014/main" id="{F985991D-8570-4117-B392-9FB2247BA7F4}"/>
              </a:ext>
            </a:extLst>
          </p:cNvPr>
          <p:cNvSpPr txBox="1">
            <a:spLocks/>
          </p:cNvSpPr>
          <p:nvPr/>
        </p:nvSpPr>
        <p:spPr>
          <a:xfrm>
            <a:off x="2657298" y="6269250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14" name="Shape 799">
            <a:extLst>
              <a:ext uri="{FF2B5EF4-FFF2-40B4-BE49-F238E27FC236}">
                <a16:creationId xmlns:a16="http://schemas.microsoft.com/office/drawing/2014/main" id="{885051E0-0D9A-4A3B-A80A-0C015966718B}"/>
              </a:ext>
            </a:extLst>
          </p:cNvPr>
          <p:cNvSpPr txBox="1">
            <a:spLocks/>
          </p:cNvSpPr>
          <p:nvPr/>
        </p:nvSpPr>
        <p:spPr>
          <a:xfrm>
            <a:off x="5112135" y="6269250"/>
            <a:ext cx="276225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Foreground enhance</a:t>
            </a:r>
          </a:p>
        </p:txBody>
      </p:sp>
      <p:sp>
        <p:nvSpPr>
          <p:cNvPr id="15" name="Shape 799">
            <a:extLst>
              <a:ext uri="{FF2B5EF4-FFF2-40B4-BE49-F238E27FC236}">
                <a16:creationId xmlns:a16="http://schemas.microsoft.com/office/drawing/2014/main" id="{192F065A-0C38-43F3-8C44-BD348DC2D968}"/>
              </a:ext>
            </a:extLst>
          </p:cNvPr>
          <p:cNvSpPr txBox="1">
            <a:spLocks/>
          </p:cNvSpPr>
          <p:nvPr/>
        </p:nvSpPr>
        <p:spPr>
          <a:xfrm>
            <a:off x="8393782" y="6269250"/>
            <a:ext cx="276225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Saliency</a:t>
            </a:r>
          </a:p>
        </p:txBody>
      </p:sp>
    </p:spTree>
    <p:extLst>
      <p:ext uri="{BB962C8B-B14F-4D97-AF65-F5344CB8AC3E}">
        <p14:creationId xmlns:p14="http://schemas.microsoft.com/office/powerpoint/2010/main" val="126985457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8" name="Shape 799">
            <a:extLst>
              <a:ext uri="{FF2B5EF4-FFF2-40B4-BE49-F238E27FC236}">
                <a16:creationId xmlns:a16="http://schemas.microsoft.com/office/drawing/2014/main" id="{215C16EA-3EED-44F0-8517-A99BE1C675E8}"/>
              </a:ext>
            </a:extLst>
          </p:cNvPr>
          <p:cNvSpPr txBox="1">
            <a:spLocks/>
          </p:cNvSpPr>
          <p:nvPr/>
        </p:nvSpPr>
        <p:spPr>
          <a:xfrm>
            <a:off x="3345116" y="511236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20" name="Shape 799">
            <a:extLst>
              <a:ext uri="{FF2B5EF4-FFF2-40B4-BE49-F238E27FC236}">
                <a16:creationId xmlns:a16="http://schemas.microsoft.com/office/drawing/2014/main" id="{EC6424BB-1F37-4495-BE13-299B9E48B92F}"/>
              </a:ext>
            </a:extLst>
          </p:cNvPr>
          <p:cNvSpPr txBox="1">
            <a:spLocks/>
          </p:cNvSpPr>
          <p:nvPr/>
        </p:nvSpPr>
        <p:spPr>
          <a:xfrm>
            <a:off x="7190371" y="5112362"/>
            <a:ext cx="276225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Background smooth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8648901-80B7-46E5-AE48-4669396F5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64" y="2060848"/>
            <a:ext cx="4490864" cy="29939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4BBA49A-6F44-45AF-B92F-832C400AD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57" y="2060848"/>
            <a:ext cx="4490864" cy="29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3626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8" name="Shape 799">
            <a:extLst>
              <a:ext uri="{FF2B5EF4-FFF2-40B4-BE49-F238E27FC236}">
                <a16:creationId xmlns:a16="http://schemas.microsoft.com/office/drawing/2014/main" id="{215C16EA-3EED-44F0-8517-A99BE1C675E8}"/>
              </a:ext>
            </a:extLst>
          </p:cNvPr>
          <p:cNvSpPr txBox="1">
            <a:spLocks/>
          </p:cNvSpPr>
          <p:nvPr/>
        </p:nvSpPr>
        <p:spPr>
          <a:xfrm>
            <a:off x="3345116" y="5112362"/>
            <a:ext cx="985745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Input </a:t>
            </a:r>
          </a:p>
        </p:txBody>
      </p:sp>
      <p:sp>
        <p:nvSpPr>
          <p:cNvPr id="20" name="Shape 799">
            <a:extLst>
              <a:ext uri="{FF2B5EF4-FFF2-40B4-BE49-F238E27FC236}">
                <a16:creationId xmlns:a16="http://schemas.microsoft.com/office/drawing/2014/main" id="{EC6424BB-1F37-4495-BE13-299B9E48B92F}"/>
              </a:ext>
            </a:extLst>
          </p:cNvPr>
          <p:cNvSpPr txBox="1">
            <a:spLocks/>
          </p:cNvSpPr>
          <p:nvPr/>
        </p:nvSpPr>
        <p:spPr>
          <a:xfrm>
            <a:off x="7190371" y="5112362"/>
            <a:ext cx="276225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/>
                </a:solidFill>
                <a:latin typeface="Adobe Gothic Std B"/>
              </a:rPr>
              <a:t>Background smooth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AB7F1A-E1F0-460A-A591-BC8773861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10" y="2197638"/>
            <a:ext cx="4334172" cy="28894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8891E9-75DB-4A24-8619-14911DEA5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02" y="2197638"/>
            <a:ext cx="4334172" cy="28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2333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28380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703512" y="35791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A few more things</a:t>
            </a:r>
          </a:p>
        </p:txBody>
      </p:sp>
      <p:sp>
        <p:nvSpPr>
          <p:cNvPr id="12" name="Shape 799">
            <a:extLst>
              <a:ext uri="{FF2B5EF4-FFF2-40B4-BE49-F238E27FC236}">
                <a16:creationId xmlns:a16="http://schemas.microsoft.com/office/drawing/2014/main" id="{D61ED75A-4A80-4F1C-83B3-AD1568197329}"/>
              </a:ext>
            </a:extLst>
          </p:cNvPr>
          <p:cNvSpPr txBox="1">
            <a:spLocks/>
          </p:cNvSpPr>
          <p:nvPr/>
        </p:nvSpPr>
        <p:spPr>
          <a:xfrm>
            <a:off x="549144" y="1609054"/>
            <a:ext cx="10334880" cy="2684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In JOB MARKET. </a:t>
            </a:r>
          </a:p>
          <a:p>
            <a:pPr marL="0" indent="0" algn="l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	Actively looking for POSTDOC!</a:t>
            </a:r>
          </a:p>
          <a:p>
            <a:pPr marL="0" indent="0" algn="l">
              <a:buNone/>
            </a:pPr>
            <a:endParaRPr lang="en-US" altLang="zh-CN" sz="2400" b="1" dirty="0">
              <a:solidFill>
                <a:schemeClr val="tx1"/>
              </a:solidFill>
              <a:latin typeface="Adobe Gothic Std B"/>
            </a:endParaRPr>
          </a:p>
          <a:p>
            <a:pPr marL="0" indent="0" algn="l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Codes and model released in </a:t>
            </a:r>
            <a:r>
              <a:rPr lang="en-US" altLang="zh-CN" sz="2400" b="1" dirty="0">
                <a:solidFill>
                  <a:srgbClr val="002060"/>
                </a:solidFill>
                <a:latin typeface="Adobe Gothic Std B"/>
              </a:rPr>
              <a:t>https://github.com/fqnchina/ImageSmoothing</a:t>
            </a:r>
          </a:p>
        </p:txBody>
      </p:sp>
    </p:spTree>
    <p:extLst>
      <p:ext uri="{BB962C8B-B14F-4D97-AF65-F5344CB8AC3E}">
        <p14:creationId xmlns:p14="http://schemas.microsoft.com/office/powerpoint/2010/main" val="48417201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847A52E-7345-4926-BDC1-CAA6ECBBC98E}"/>
              </a:ext>
            </a:extLst>
          </p:cNvPr>
          <p:cNvSpPr/>
          <p:nvPr/>
        </p:nvSpPr>
        <p:spPr>
          <a:xfrm>
            <a:off x="4237158" y="2780928"/>
            <a:ext cx="37176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dirty="0">
                <a:latin typeface="Adobe Gothic Std B"/>
              </a:rPr>
              <a:t>Thank  You</a:t>
            </a:r>
            <a:endParaRPr lang="zh-CN" altLang="en-US" sz="6000" b="1" dirty="0">
              <a:latin typeface="Adobe Gothic Std B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C83792-9AFF-4AF2-9C68-3E91589B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9478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99">
            <a:extLst>
              <a:ext uri="{FF2B5EF4-FFF2-40B4-BE49-F238E27FC236}">
                <a16:creationId xmlns:a16="http://schemas.microsoft.com/office/drawing/2014/main" id="{CB32D313-0DD2-4217-BD1C-553E97276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549" y="1376837"/>
            <a:ext cx="10369152" cy="372583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Background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final-year PhD student in Shandong University, located in Qingdao, China.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Supervised by Prof. </a:t>
            </a:r>
            <a:r>
              <a:rPr lang="en-US" altLang="zh-CN" sz="2400" b="1" dirty="0" err="1">
                <a:solidFill>
                  <a:schemeClr val="tx1"/>
                </a:solidFill>
                <a:latin typeface="Adobe Gothic Std B"/>
              </a:rPr>
              <a:t>Baoquan</a:t>
            </a: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 Chen.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Previous work: </a:t>
            </a:r>
          </a:p>
          <a:p>
            <a:pPr marL="791307" lvl="1" indent="-342900"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Video Segmentation (SIGGRAPH Asia 2015), Reflection Removal (ICCV 2017), Intrinsic Image Decomposition (CVPR 2018), Decouple Learning (ECCV 2018), Image Smoothing (SIGGRAPH Asia 2018)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Research Experience: </a:t>
            </a:r>
          </a:p>
          <a:p>
            <a:pPr marL="791307" lvl="1" indent="-342900"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Cambridge University, Microsoft Research Asia, Tel Aviv University.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AEA624-77B2-4A64-9D58-32D3FC24AE5D}"/>
              </a:ext>
            </a:extLst>
          </p:cNvPr>
          <p:cNvSpPr/>
          <p:nvPr/>
        </p:nvSpPr>
        <p:spPr>
          <a:xfrm>
            <a:off x="4889173" y="380933"/>
            <a:ext cx="25539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</a:rPr>
              <a:t>Qingnan Fan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  <p:pic>
        <p:nvPicPr>
          <p:cNvPr id="7" name="Picture 4" descr="Image result for qingdao">
            <a:extLst>
              <a:ext uri="{FF2B5EF4-FFF2-40B4-BE49-F238E27FC236}">
                <a16:creationId xmlns:a16="http://schemas.microsoft.com/office/drawing/2014/main" id="{3F2F6EAB-B9B2-4492-8BBF-7ADE88FA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69" y="4963746"/>
            <a:ext cx="8944555" cy="189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D726A7-6C64-44FC-A78D-D352BAAF7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28380"/>
            <a:ext cx="2164135" cy="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839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73BE1CB-AE2C-4EA6-8A02-34FE422E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F153565-62D8-4C3C-A5CC-7353C43E53FA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Challenges</a:t>
            </a:r>
          </a:p>
        </p:txBody>
      </p:sp>
      <p:sp>
        <p:nvSpPr>
          <p:cNvPr id="10" name="Shape 799">
            <a:extLst>
              <a:ext uri="{FF2B5EF4-FFF2-40B4-BE49-F238E27FC236}">
                <a16:creationId xmlns:a16="http://schemas.microsoft.com/office/drawing/2014/main" id="{F3CD3314-76D5-41FE-B698-24A772E072F5}"/>
              </a:ext>
            </a:extLst>
          </p:cNvPr>
          <p:cNvSpPr txBox="1">
            <a:spLocks/>
          </p:cNvSpPr>
          <p:nvPr/>
        </p:nvSpPr>
        <p:spPr>
          <a:xfrm>
            <a:off x="549144" y="1609054"/>
            <a:ext cx="5688632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Adobe Gothic Std B"/>
              </a:rPr>
              <a:t>Desired important structures adaptively changed from application to application</a:t>
            </a:r>
          </a:p>
          <a:p>
            <a:pPr algn="l"/>
            <a:r>
              <a:rPr lang="en-US" altLang="zh-CN" sz="2400" b="1" dirty="0">
                <a:solidFill>
                  <a:srgbClr val="FF4343"/>
                </a:solidFill>
                <a:latin typeface="Adobe Gothic Std B"/>
              </a:rPr>
              <a:t>Slow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hape 799">
                <a:extLst>
                  <a:ext uri="{FF2B5EF4-FFF2-40B4-BE49-F238E27FC236}">
                    <a16:creationId xmlns:a16="http://schemas.microsoft.com/office/drawing/2014/main" id="{55D396D1-34DD-403C-B151-2F0AE7C52F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9135" y="6136664"/>
                <a:ext cx="5468835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1pPr>
                <a:lvl2pPr marL="677007" indent="-219807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2pPr>
                <a:lvl3pPr marL="1122218" indent="-207818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ctr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89898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 smoothing [Bi </a:t>
                </a:r>
                <a:r>
                  <a:rPr lang="en-US" altLang="zh-CN" b="1" i="1" dirty="0">
                    <a:solidFill>
                      <a:schemeClr val="tx1"/>
                    </a:solidFill>
                    <a:latin typeface="Adobe Gothic Std B"/>
                  </a:rPr>
                  <a:t>et al. </a:t>
                </a:r>
                <a:r>
                  <a:rPr lang="en-US" altLang="zh-CN" b="1" dirty="0">
                    <a:solidFill>
                      <a:schemeClr val="tx1"/>
                    </a:solidFill>
                    <a:latin typeface="Adobe Gothic Std B"/>
                  </a:rPr>
                  <a:t>2015]</a:t>
                </a:r>
              </a:p>
            </p:txBody>
          </p:sp>
        </mc:Choice>
        <mc:Fallback xmlns="">
          <p:sp>
            <p:nvSpPr>
              <p:cNvPr id="22" name="Shape 799">
                <a:extLst>
                  <a:ext uri="{FF2B5EF4-FFF2-40B4-BE49-F238E27FC236}">
                    <a16:creationId xmlns:a16="http://schemas.microsoft.com/office/drawing/2014/main" id="{55D396D1-34DD-403C-B151-2F0AE7C5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35" y="6136664"/>
                <a:ext cx="5468835" cy="461665"/>
              </a:xfrm>
              <a:prstGeom prst="rect">
                <a:avLst/>
              </a:prstGeom>
              <a:blipFill>
                <a:blip r:embed="rId4"/>
                <a:stretch>
                  <a:fillRect t="-14667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0EC30AB7-DACF-423B-B4A3-D96365CD0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953" y="3754975"/>
            <a:ext cx="3459600" cy="23276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D38F1E-CD68-4C26-A155-F0441017D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3754975"/>
            <a:ext cx="3459605" cy="2329284"/>
          </a:xfrm>
          <a:prstGeom prst="rect">
            <a:avLst/>
          </a:prstGeom>
        </p:spPr>
      </p:pic>
      <p:sp>
        <p:nvSpPr>
          <p:cNvPr id="13" name="Shape 799">
            <a:extLst>
              <a:ext uri="{FF2B5EF4-FFF2-40B4-BE49-F238E27FC236}">
                <a16:creationId xmlns:a16="http://schemas.microsoft.com/office/drawing/2014/main" id="{CA7A0B9E-1FF4-4A26-9AA0-18111EB7F908}"/>
              </a:ext>
            </a:extLst>
          </p:cNvPr>
          <p:cNvSpPr txBox="1">
            <a:spLocks/>
          </p:cNvSpPr>
          <p:nvPr/>
        </p:nvSpPr>
        <p:spPr>
          <a:xfrm>
            <a:off x="7032104" y="2957426"/>
            <a:ext cx="4248472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677007" indent="-219807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2pPr>
            <a:lvl3pPr marL="1122218" indent="-207818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u="sng" dirty="0">
                <a:solidFill>
                  <a:srgbClr val="FF0000"/>
                </a:solidFill>
                <a:latin typeface="Adobe Gothic Std B"/>
              </a:rPr>
              <a:t>5-10 mins for a 500x300 image!</a:t>
            </a:r>
          </a:p>
        </p:txBody>
      </p:sp>
    </p:spTree>
    <p:extLst>
      <p:ext uri="{BB962C8B-B14F-4D97-AF65-F5344CB8AC3E}">
        <p14:creationId xmlns:p14="http://schemas.microsoft.com/office/powerpoint/2010/main" val="51982194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/>
              <p:nvPr/>
            </p:nvSpPr>
            <p:spPr>
              <a:xfrm>
                <a:off x="1577502" y="362965"/>
                <a:ext cx="896448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 smoothing [Xu </a:t>
                </a:r>
                <a:r>
                  <a:rPr lang="en-US" altLang="zh-CN" sz="3200" b="1" i="1" dirty="0">
                    <a:solidFill>
                      <a:srgbClr val="002060"/>
                    </a:solidFill>
                    <a:latin typeface="Adobe Gothic Std B"/>
                  </a:rPr>
                  <a:t>et al. </a:t>
                </a:r>
                <a:r>
                  <a:rPr lang="en-US" altLang="zh-CN" sz="3200" b="1" dirty="0">
                    <a:solidFill>
                      <a:srgbClr val="002060"/>
                    </a:solidFill>
                    <a:latin typeface="Adobe Gothic Std B"/>
                  </a:rPr>
                  <a:t>2011]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57AE5E1-A26A-408B-B5CC-0C96B078D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02" y="362965"/>
                <a:ext cx="8964488" cy="584775"/>
              </a:xfrm>
              <a:prstGeom prst="rect">
                <a:avLst/>
              </a:prstGeom>
              <a:blipFill>
                <a:blip r:embed="rId4"/>
                <a:stretch>
                  <a:fillRect t="-12632" b="-3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25DE7B7-245E-49E2-88C9-0CE990047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628800"/>
            <a:ext cx="3841060" cy="46277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AB8938-8B16-4399-9D00-F8D941CE9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66" y="1628800"/>
            <a:ext cx="3841060" cy="4627783"/>
          </a:xfrm>
          <a:prstGeom prst="rect">
            <a:avLst/>
          </a:prstGeom>
        </p:spPr>
      </p:pic>
      <p:pic>
        <p:nvPicPr>
          <p:cNvPr id="14" name="image32.pdf" descr="circle-main.pdf">
            <a:extLst>
              <a:ext uri="{FF2B5EF4-FFF2-40B4-BE49-F238E27FC236}">
                <a16:creationId xmlns:a16="http://schemas.microsoft.com/office/drawing/2014/main" id="{2B8D4A48-2135-4576-90B3-B06E378E32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4192" y="2636912"/>
            <a:ext cx="2458702" cy="5028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3545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B7620D-2BD8-4560-99EF-D17F8F4A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246"/>
            <a:ext cx="2164135" cy="9761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7AE5E1-A26A-408B-B5CC-0C96B078D758}"/>
              </a:ext>
            </a:extLst>
          </p:cNvPr>
          <p:cNvSpPr/>
          <p:nvPr/>
        </p:nvSpPr>
        <p:spPr>
          <a:xfrm>
            <a:off x="1577502" y="362965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SGF [Zhang </a:t>
            </a:r>
            <a:r>
              <a:rPr lang="en-US" altLang="zh-CN" sz="3200" b="1" i="1" dirty="0">
                <a:solidFill>
                  <a:srgbClr val="002060"/>
                </a:solidFill>
                <a:latin typeface="Adobe Gothic Std B"/>
              </a:rPr>
              <a:t>et al. </a:t>
            </a:r>
            <a:r>
              <a:rPr lang="en-US" altLang="zh-CN" sz="3200" b="1" dirty="0">
                <a:solidFill>
                  <a:srgbClr val="002060"/>
                </a:solidFill>
                <a:latin typeface="Adobe Gothic Std B"/>
              </a:rPr>
              <a:t>2015]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5DE7B7-245E-49E2-88C9-0CE990047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628800"/>
            <a:ext cx="3841059" cy="46277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AB8938-8B16-4399-9D00-F8D941CE9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66" y="1628800"/>
            <a:ext cx="3841060" cy="4627783"/>
          </a:xfrm>
          <a:prstGeom prst="rect">
            <a:avLst/>
          </a:prstGeom>
        </p:spPr>
      </p:pic>
      <p:pic>
        <p:nvPicPr>
          <p:cNvPr id="6" name="image32.pdf" descr="circle-main.pdf">
            <a:extLst>
              <a:ext uri="{FF2B5EF4-FFF2-40B4-BE49-F238E27FC236}">
                <a16:creationId xmlns:a16="http://schemas.microsoft.com/office/drawing/2014/main" id="{1B12AC2C-FEAF-4EF6-8292-F8351635D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64152" y="1772816"/>
            <a:ext cx="504056" cy="6468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5848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jahn5_print">
  <a:themeElements>
    <a:clrScheme name="bjahn5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36699"/>
      </a:accent1>
      <a:accent2>
        <a:srgbClr val="CCCCFF"/>
      </a:accent2>
      <a:accent3>
        <a:srgbClr val="8F8F8F"/>
      </a:accent3>
      <a:accent4>
        <a:srgbClr val="707070"/>
      </a:accent4>
      <a:accent5>
        <a:srgbClr val="ADB8CA"/>
      </a:accent5>
      <a:accent6>
        <a:srgbClr val="B9B9E7"/>
      </a:accent6>
      <a:hlink>
        <a:srgbClr val="0000FF"/>
      </a:hlink>
      <a:folHlink>
        <a:srgbClr val="FF00FF"/>
      </a:folHlink>
    </a:clrScheme>
    <a:fontScheme name="bjahn5_prin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jahn5_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14908</TotalTime>
  <Words>3024</Words>
  <Application>Microsoft Office PowerPoint</Application>
  <PresentationFormat>宽屏</PresentationFormat>
  <Paragraphs>438</Paragraphs>
  <Slides>68</Slides>
  <Notes>68</Notes>
  <HiddenSlides>4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78" baseType="lpstr">
      <vt:lpstr>Adobe Gothic Std B</vt:lpstr>
      <vt:lpstr>Kozuka Gothic Pr6N L</vt:lpstr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JumpCut: Non-Successive Mask Transfer and Interpolation for Video Cutout</dc:title>
  <dc:creator>Qingnan</dc:creator>
  <cp:lastModifiedBy>Qingnan Fan</cp:lastModifiedBy>
  <cp:revision>1103</cp:revision>
  <dcterms:modified xsi:type="dcterms:W3CDTF">2018-12-06T09:52:37Z</dcterms:modified>
</cp:coreProperties>
</file>